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61" r:id="rId6"/>
    <p:sldId id="264" r:id="rId7"/>
    <p:sldId id="263" r:id="rId8"/>
    <p:sldId id="265" r:id="rId9"/>
    <p:sldId id="266" r:id="rId10"/>
    <p:sldId id="267" r:id="rId11"/>
    <p:sldId id="260" r:id="rId12"/>
    <p:sldId id="268" r:id="rId13"/>
    <p:sldId id="269" r:id="rId14"/>
    <p:sldId id="270" r:id="rId15"/>
    <p:sldId id="271" r:id="rId1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D2"/>
    <a:srgbClr val="007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5FEEE2-6AA1-41AC-8680-A21C57AF05BE}" v="1043" dt="2020-02-06T18:55:19.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0" autoAdjust="0"/>
    <p:restoredTop sz="94636" autoAdjust="0"/>
  </p:normalViewPr>
  <p:slideViewPr>
    <p:cSldViewPr snapToGrid="0">
      <p:cViewPr varScale="1">
        <p:scale>
          <a:sx n="61" d="100"/>
          <a:sy n="61" d="100"/>
        </p:scale>
        <p:origin x="996"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2AC39B-AEF8-47A6-997C-02F38BF17500}"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166338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AC39B-AEF8-47A6-997C-02F38BF17500}"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199833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AC39B-AEF8-47A6-997C-02F38BF17500}"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338262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AC39B-AEF8-47A6-997C-02F38BF17500}"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351814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2AC39B-AEF8-47A6-997C-02F38BF17500}"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68735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2AC39B-AEF8-47A6-997C-02F38BF17500}"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53166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2AC39B-AEF8-47A6-997C-02F38BF17500}"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181577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2AC39B-AEF8-47A6-997C-02F38BF17500}"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307218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AC39B-AEF8-47A6-997C-02F38BF17500}"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97381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82AC39B-AEF8-47A6-997C-02F38BF17500}"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332697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82AC39B-AEF8-47A6-997C-02F38BF17500}"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2076399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E82AC39B-AEF8-47A6-997C-02F38BF17500}" type="datetimeFigureOut">
              <a:rPr lang="en-US" smtClean="0"/>
              <a:t>10/17/2023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E07A91BD-2D30-4D1B-B388-0538F34CA7E2}" type="slidenum">
              <a:rPr lang="en-US" smtClean="0"/>
              <a:t>‹#›</a:t>
            </a:fld>
            <a:endParaRPr lang="en-US"/>
          </a:p>
        </p:txBody>
      </p:sp>
    </p:spTree>
    <p:extLst>
      <p:ext uri="{BB962C8B-B14F-4D97-AF65-F5344CB8AC3E}">
        <p14:creationId xmlns:p14="http://schemas.microsoft.com/office/powerpoint/2010/main" val="24644380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rchive.org/details/afraid-boy-clipart-9"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hyperlink" Target="https://openclipart.org/detail/31207/saco-by-rg102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t.ucsf.edu/new-phishing-threats" TargetMode="External"/><Relationship Id="rId7" Type="http://schemas.openxmlformats.org/officeDocument/2006/relationships/hyperlink" Target="https://www.infosecurity-magazine.com/next-gen-infosec/social-media-phishing-threat/" TargetMode="External"/><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hyperlink" Target="https://openclipart.org/detail/31207/saco-by-rg1024" TargetMode="External"/><Relationship Id="rId5" Type="http://schemas.openxmlformats.org/officeDocument/2006/relationships/image" Target="../media/image17.png"/><Relationship Id="rId4" Type="http://schemas.openxmlformats.org/officeDocument/2006/relationships/hyperlink" Target="https://www.forbes.com/advisor/business/phishing-statistic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ca.org.uk/consumers/protect-yourself-scams" TargetMode="External"/><Relationship Id="rId2" Type="http://schemas.openxmlformats.org/officeDocument/2006/relationships/hyperlink" Target="https://www.moneyhelper.org.uk/en/money-troubles/scams/types-of-sca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openclipart.org/detail/34177/tango%20mail%20reply%20all" TargetMode="External"/><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tangolo 4">
            <a:extLst>
              <a:ext uri="{FF2B5EF4-FFF2-40B4-BE49-F238E27FC236}">
                <a16:creationId xmlns:a16="http://schemas.microsoft.com/office/drawing/2014/main" id="{BAC6A0F5-7623-499D-9CF6-293E2B9D438C}"/>
              </a:ext>
              <a:ext uri="{C183D7F6-B498-43B3-948B-1728B52AA6E4}">
                <adec:decorative xmlns:adec="http://schemas.microsoft.com/office/drawing/2017/decorative" val="1"/>
              </a:ext>
            </a:extLst>
          </p:cNvPr>
          <p:cNvSpPr/>
          <p:nvPr/>
        </p:nvSpPr>
        <p:spPr>
          <a:xfrm>
            <a:off x="0" y="2"/>
            <a:ext cx="10058400" cy="2483225"/>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a:endParaRPr lang="it-IT" sz="1229" dirty="0"/>
          </a:p>
        </p:txBody>
      </p:sp>
      <p:sp>
        <p:nvSpPr>
          <p:cNvPr id="44" name="CasellaDiTesto 3">
            <a:extLst>
              <a:ext uri="{FF2B5EF4-FFF2-40B4-BE49-F238E27FC236}">
                <a16:creationId xmlns:a16="http://schemas.microsoft.com/office/drawing/2014/main" id="{3887613D-DAF5-4362-A1F9-C1557151D8B6}"/>
              </a:ext>
            </a:extLst>
          </p:cNvPr>
          <p:cNvSpPr txBox="1"/>
          <p:nvPr/>
        </p:nvSpPr>
        <p:spPr>
          <a:xfrm>
            <a:off x="322880" y="361097"/>
            <a:ext cx="9420210" cy="2015936"/>
          </a:xfrm>
          <a:prstGeom prst="rect">
            <a:avLst/>
          </a:prstGeom>
          <a:noFill/>
        </p:spPr>
        <p:txBody>
          <a:bodyPr wrap="square" rtlCol="0">
            <a:spAutoFit/>
          </a:bodyPr>
          <a:lstStyle/>
          <a:p>
            <a:pPr>
              <a:lnSpc>
                <a:spcPts val="5000"/>
              </a:lnSpc>
            </a:pPr>
            <a:r>
              <a:rPr lang="it-IT" sz="4800" kern="1500" spc="-83" dirty="0">
                <a:solidFill>
                  <a:schemeClr val="bg1"/>
                </a:solidFill>
                <a:latin typeface="Segoe UI Semibold" panose="020B0702040204020203" pitchFamily="34" charset="0"/>
                <a:cs typeface="Segoe UI Semibold" panose="020B0702040204020203" pitchFamily="34" charset="0"/>
              </a:rPr>
              <a:t>The Danger in Disguise:</a:t>
            </a:r>
          </a:p>
          <a:p>
            <a:pPr>
              <a:lnSpc>
                <a:spcPts val="5000"/>
              </a:lnSpc>
            </a:pPr>
            <a:endParaRPr lang="it-IT" sz="4800" kern="1500" spc="-83" dirty="0">
              <a:solidFill>
                <a:schemeClr val="bg1"/>
              </a:solidFill>
              <a:latin typeface="Segoe UI Semibold" panose="020B0702040204020203" pitchFamily="34" charset="0"/>
              <a:cs typeface="Segoe UI Semibold" panose="020B0702040204020203" pitchFamily="34" charset="0"/>
            </a:endParaRPr>
          </a:p>
          <a:p>
            <a:pPr>
              <a:lnSpc>
                <a:spcPts val="5000"/>
              </a:lnSpc>
            </a:pPr>
            <a:r>
              <a:rPr lang="it-IT" sz="4800" kern="1500" spc="-83" dirty="0">
                <a:solidFill>
                  <a:schemeClr val="bg1"/>
                </a:solidFill>
                <a:latin typeface="Segoe UI Semibold" panose="020B0702040204020203" pitchFamily="34" charset="0"/>
                <a:cs typeface="Segoe UI Semibold" panose="020B0702040204020203" pitchFamily="34" charset="0"/>
              </a:rPr>
              <a:t>              Social Media, Email, Etc ....</a:t>
            </a:r>
          </a:p>
        </p:txBody>
      </p:sp>
      <p:sp>
        <p:nvSpPr>
          <p:cNvPr id="15" name="TextBox 14">
            <a:extLst>
              <a:ext uri="{FF2B5EF4-FFF2-40B4-BE49-F238E27FC236}">
                <a16:creationId xmlns:a16="http://schemas.microsoft.com/office/drawing/2014/main" id="{0A90FF37-7EA5-92B3-A4C8-C3CE3D3A21E7}"/>
              </a:ext>
            </a:extLst>
          </p:cNvPr>
          <p:cNvSpPr txBox="1"/>
          <p:nvPr/>
        </p:nvSpPr>
        <p:spPr>
          <a:xfrm>
            <a:off x="7392990" y="7391448"/>
            <a:ext cx="2665410" cy="369332"/>
          </a:xfrm>
          <a:prstGeom prst="rect">
            <a:avLst/>
          </a:prstGeom>
          <a:noFill/>
        </p:spPr>
        <p:txBody>
          <a:bodyPr wrap="none" rtlCol="0">
            <a:spAutoFit/>
          </a:bodyPr>
          <a:lstStyle/>
          <a:p>
            <a:r>
              <a:rPr lang="en-US" i="1" dirty="0">
                <a:solidFill>
                  <a:schemeClr val="bg1">
                    <a:lumMod val="50000"/>
                  </a:schemeClr>
                </a:solidFill>
              </a:rPr>
              <a:t>Brent H Cooke SLVCC 2023</a:t>
            </a:r>
          </a:p>
        </p:txBody>
      </p:sp>
      <p:sp>
        <p:nvSpPr>
          <p:cNvPr id="16" name="TextBox 15">
            <a:extLst>
              <a:ext uri="{FF2B5EF4-FFF2-40B4-BE49-F238E27FC236}">
                <a16:creationId xmlns:a16="http://schemas.microsoft.com/office/drawing/2014/main" id="{CA100F4F-9D0D-46F5-3A46-B62C5196F252}"/>
              </a:ext>
            </a:extLst>
          </p:cNvPr>
          <p:cNvSpPr txBox="1"/>
          <p:nvPr/>
        </p:nvSpPr>
        <p:spPr>
          <a:xfrm>
            <a:off x="641620" y="4079086"/>
            <a:ext cx="1680268" cy="400110"/>
          </a:xfrm>
          <a:prstGeom prst="rect">
            <a:avLst/>
          </a:prstGeom>
          <a:noFill/>
        </p:spPr>
        <p:txBody>
          <a:bodyPr wrap="none" rtlCol="0">
            <a:spAutoFit/>
          </a:bodyPr>
          <a:lstStyle/>
          <a:p>
            <a:r>
              <a:rPr lang="en-US" sz="2000" dirty="0">
                <a:latin typeface="Yu Gothic UI Semibold" panose="020B0700000000000000" pitchFamily="34" charset="-128"/>
                <a:ea typeface="Yu Gothic UI Semibold" panose="020B0700000000000000" pitchFamily="34" charset="-128"/>
              </a:rPr>
              <a:t>Ransomware</a:t>
            </a:r>
          </a:p>
        </p:txBody>
      </p:sp>
      <p:sp>
        <p:nvSpPr>
          <p:cNvPr id="18" name="TextBox 17">
            <a:extLst>
              <a:ext uri="{FF2B5EF4-FFF2-40B4-BE49-F238E27FC236}">
                <a16:creationId xmlns:a16="http://schemas.microsoft.com/office/drawing/2014/main" id="{16A8AB86-373C-721C-AE70-CC2078254C40}"/>
              </a:ext>
            </a:extLst>
          </p:cNvPr>
          <p:cNvSpPr txBox="1"/>
          <p:nvPr/>
        </p:nvSpPr>
        <p:spPr>
          <a:xfrm>
            <a:off x="458591" y="2843297"/>
            <a:ext cx="1132041" cy="400110"/>
          </a:xfrm>
          <a:prstGeom prst="rect">
            <a:avLst/>
          </a:prstGeom>
          <a:noFill/>
        </p:spPr>
        <p:txBody>
          <a:bodyPr wrap="none" rtlCol="0">
            <a:spAutoFit/>
          </a:bodyPr>
          <a:lstStyle/>
          <a:p>
            <a:r>
              <a:rPr lang="en-US" sz="2000" dirty="0">
                <a:latin typeface="Algerian" panose="04020705040A02060702" pitchFamily="82" charset="0"/>
              </a:rPr>
              <a:t>Vishing</a:t>
            </a:r>
          </a:p>
        </p:txBody>
      </p:sp>
      <p:sp>
        <p:nvSpPr>
          <p:cNvPr id="19" name="TextBox 18">
            <a:extLst>
              <a:ext uri="{FF2B5EF4-FFF2-40B4-BE49-F238E27FC236}">
                <a16:creationId xmlns:a16="http://schemas.microsoft.com/office/drawing/2014/main" id="{86ECADBF-5143-228C-87AF-11D1D8D335CA}"/>
              </a:ext>
            </a:extLst>
          </p:cNvPr>
          <p:cNvSpPr txBox="1"/>
          <p:nvPr/>
        </p:nvSpPr>
        <p:spPr>
          <a:xfrm>
            <a:off x="3142091" y="3966012"/>
            <a:ext cx="4540025" cy="400110"/>
          </a:xfrm>
          <a:prstGeom prst="rect">
            <a:avLst/>
          </a:prstGeom>
          <a:noFill/>
        </p:spPr>
        <p:txBody>
          <a:bodyPr wrap="none" rtlCol="0">
            <a:spAutoFit/>
          </a:bodyPr>
          <a:lstStyle/>
          <a:p>
            <a:r>
              <a:rPr lang="en-US" sz="2000" dirty="0">
                <a:latin typeface="Wide Latin" panose="020A0A07050505020404" pitchFamily="18" charset="0"/>
              </a:rPr>
              <a:t>Grandparent Scams</a:t>
            </a:r>
          </a:p>
        </p:txBody>
      </p:sp>
      <p:sp>
        <p:nvSpPr>
          <p:cNvPr id="21" name="TextBox 20">
            <a:extLst>
              <a:ext uri="{FF2B5EF4-FFF2-40B4-BE49-F238E27FC236}">
                <a16:creationId xmlns:a16="http://schemas.microsoft.com/office/drawing/2014/main" id="{7FE0C6EF-591B-1F7A-D716-9B60E80FCFF2}"/>
              </a:ext>
            </a:extLst>
          </p:cNvPr>
          <p:cNvSpPr txBox="1"/>
          <p:nvPr/>
        </p:nvSpPr>
        <p:spPr>
          <a:xfrm>
            <a:off x="3693459" y="6204777"/>
            <a:ext cx="3437288" cy="400110"/>
          </a:xfrm>
          <a:prstGeom prst="rect">
            <a:avLst/>
          </a:prstGeom>
          <a:noFill/>
        </p:spPr>
        <p:txBody>
          <a:bodyPr wrap="none" rtlCol="0">
            <a:spAutoFit/>
          </a:bodyPr>
          <a:lstStyle/>
          <a:p>
            <a:r>
              <a:rPr lang="en-US" sz="2000" dirty="0">
                <a:latin typeface="Elephant" panose="02020904090505020303" pitchFamily="18" charset="0"/>
              </a:rPr>
              <a:t>Technical Support Scams</a:t>
            </a:r>
          </a:p>
        </p:txBody>
      </p:sp>
      <p:sp>
        <p:nvSpPr>
          <p:cNvPr id="22" name="TextBox 21">
            <a:extLst>
              <a:ext uri="{FF2B5EF4-FFF2-40B4-BE49-F238E27FC236}">
                <a16:creationId xmlns:a16="http://schemas.microsoft.com/office/drawing/2014/main" id="{F2EE4C89-0C0C-7307-34E6-F492DA24F906}"/>
              </a:ext>
            </a:extLst>
          </p:cNvPr>
          <p:cNvSpPr txBox="1"/>
          <p:nvPr/>
        </p:nvSpPr>
        <p:spPr>
          <a:xfrm>
            <a:off x="4154891" y="6782321"/>
            <a:ext cx="1763624" cy="400110"/>
          </a:xfrm>
          <a:prstGeom prst="rect">
            <a:avLst/>
          </a:prstGeom>
          <a:noFill/>
        </p:spPr>
        <p:txBody>
          <a:bodyPr wrap="none" rtlCol="0">
            <a:spAutoFit/>
          </a:bodyPr>
          <a:lstStyle/>
          <a:p>
            <a:r>
              <a:rPr lang="en-US" sz="2000" dirty="0">
                <a:latin typeface="Rockwell" panose="02060603020205020403" pitchFamily="18" charset="0"/>
              </a:rPr>
              <a:t>SMS Phishing</a:t>
            </a:r>
          </a:p>
        </p:txBody>
      </p:sp>
      <p:sp>
        <p:nvSpPr>
          <p:cNvPr id="23" name="TextBox 22">
            <a:extLst>
              <a:ext uri="{FF2B5EF4-FFF2-40B4-BE49-F238E27FC236}">
                <a16:creationId xmlns:a16="http://schemas.microsoft.com/office/drawing/2014/main" id="{D3C9D959-1450-9699-4E8E-143D1BB1B31E}"/>
              </a:ext>
            </a:extLst>
          </p:cNvPr>
          <p:cNvSpPr txBox="1"/>
          <p:nvPr/>
        </p:nvSpPr>
        <p:spPr>
          <a:xfrm>
            <a:off x="458591" y="5133573"/>
            <a:ext cx="5969904" cy="400110"/>
          </a:xfrm>
          <a:prstGeom prst="rect">
            <a:avLst/>
          </a:prstGeom>
          <a:noFill/>
        </p:spPr>
        <p:txBody>
          <a:bodyPr wrap="none" rtlCol="0">
            <a:spAutoFit/>
          </a:bodyPr>
          <a:lstStyle/>
          <a:p>
            <a:r>
              <a:rPr lang="en-US" sz="2000" dirty="0">
                <a:latin typeface="Stencil" panose="040409050D0802020404" pitchFamily="82" charset="0"/>
              </a:rPr>
              <a:t>Social Media (FB, </a:t>
            </a:r>
            <a:r>
              <a:rPr lang="en-US" sz="2000" dirty="0" err="1">
                <a:latin typeface="Stencil" panose="040409050D0802020404" pitchFamily="82" charset="0"/>
              </a:rPr>
              <a:t>TicToc</a:t>
            </a:r>
            <a:r>
              <a:rPr lang="en-US" sz="2000" dirty="0">
                <a:latin typeface="Stencil" panose="040409050D0802020404" pitchFamily="82" charset="0"/>
              </a:rPr>
              <a:t>, Insta, X  Twitter) </a:t>
            </a:r>
          </a:p>
        </p:txBody>
      </p:sp>
      <p:sp>
        <p:nvSpPr>
          <p:cNvPr id="24" name="TextBox 23">
            <a:extLst>
              <a:ext uri="{FF2B5EF4-FFF2-40B4-BE49-F238E27FC236}">
                <a16:creationId xmlns:a16="http://schemas.microsoft.com/office/drawing/2014/main" id="{D9C250F4-BE2B-DA37-AC8D-1192A5F936B1}"/>
              </a:ext>
            </a:extLst>
          </p:cNvPr>
          <p:cNvSpPr txBox="1"/>
          <p:nvPr/>
        </p:nvSpPr>
        <p:spPr>
          <a:xfrm>
            <a:off x="2265224" y="4562743"/>
            <a:ext cx="1965795" cy="400110"/>
          </a:xfrm>
          <a:prstGeom prst="rect">
            <a:avLst/>
          </a:prstGeom>
          <a:noFill/>
        </p:spPr>
        <p:txBody>
          <a:bodyPr wrap="square" rtlCol="0">
            <a:spAutoFit/>
          </a:bodyPr>
          <a:lstStyle/>
          <a:p>
            <a:r>
              <a:rPr lang="en-US" sz="2000" dirty="0">
                <a:latin typeface="Imprint MT Shadow" panose="04020605060303030202" pitchFamily="82" charset="0"/>
              </a:rPr>
              <a:t>Charity Fraud</a:t>
            </a:r>
          </a:p>
        </p:txBody>
      </p:sp>
      <p:sp>
        <p:nvSpPr>
          <p:cNvPr id="28" name="TextBox 27">
            <a:extLst>
              <a:ext uri="{FF2B5EF4-FFF2-40B4-BE49-F238E27FC236}">
                <a16:creationId xmlns:a16="http://schemas.microsoft.com/office/drawing/2014/main" id="{2D0DCE52-E19F-18D4-9FB2-67C5F79E54DF}"/>
              </a:ext>
            </a:extLst>
          </p:cNvPr>
          <p:cNvSpPr txBox="1"/>
          <p:nvPr/>
        </p:nvSpPr>
        <p:spPr>
          <a:xfrm>
            <a:off x="4187096" y="3385366"/>
            <a:ext cx="3750386" cy="400110"/>
          </a:xfrm>
          <a:prstGeom prst="rect">
            <a:avLst/>
          </a:prstGeom>
          <a:noFill/>
        </p:spPr>
        <p:txBody>
          <a:bodyPr wrap="none" rtlCol="0">
            <a:spAutoFit/>
          </a:bodyPr>
          <a:lstStyle/>
          <a:p>
            <a:r>
              <a:rPr lang="en-US" sz="2000" dirty="0">
                <a:latin typeface="Engravers MT" panose="02090707080505020304" pitchFamily="18" charset="0"/>
              </a:rPr>
              <a:t>Advance Fee Fraud</a:t>
            </a:r>
          </a:p>
        </p:txBody>
      </p:sp>
      <p:sp>
        <p:nvSpPr>
          <p:cNvPr id="37" name="TextBox 36">
            <a:extLst>
              <a:ext uri="{FF2B5EF4-FFF2-40B4-BE49-F238E27FC236}">
                <a16:creationId xmlns:a16="http://schemas.microsoft.com/office/drawing/2014/main" id="{B3EEB061-37A4-5ACC-59EA-61F4A21BC83B}"/>
              </a:ext>
            </a:extLst>
          </p:cNvPr>
          <p:cNvSpPr txBox="1"/>
          <p:nvPr/>
        </p:nvSpPr>
        <p:spPr>
          <a:xfrm>
            <a:off x="5197951" y="4688617"/>
            <a:ext cx="4118435" cy="400110"/>
          </a:xfrm>
          <a:prstGeom prst="rect">
            <a:avLst/>
          </a:prstGeom>
          <a:noFill/>
        </p:spPr>
        <p:txBody>
          <a:bodyPr wrap="none" rtlCol="0">
            <a:spAutoFit/>
          </a:bodyPr>
          <a:lstStyle/>
          <a:p>
            <a:r>
              <a:rPr lang="en-US" sz="2000" dirty="0">
                <a:latin typeface="Goudy Stout" panose="0202090407030B020401" pitchFamily="18" charset="0"/>
              </a:rPr>
              <a:t>Romance Scams</a:t>
            </a:r>
          </a:p>
        </p:txBody>
      </p:sp>
      <p:sp>
        <p:nvSpPr>
          <p:cNvPr id="40" name="TextBox 39">
            <a:extLst>
              <a:ext uri="{FF2B5EF4-FFF2-40B4-BE49-F238E27FC236}">
                <a16:creationId xmlns:a16="http://schemas.microsoft.com/office/drawing/2014/main" id="{4650B35C-B6CB-2EEA-521A-6BCC83EDB162}"/>
              </a:ext>
            </a:extLst>
          </p:cNvPr>
          <p:cNvSpPr txBox="1"/>
          <p:nvPr/>
        </p:nvSpPr>
        <p:spPr>
          <a:xfrm>
            <a:off x="3767564" y="5627233"/>
            <a:ext cx="2577950" cy="400110"/>
          </a:xfrm>
          <a:prstGeom prst="rect">
            <a:avLst/>
          </a:prstGeom>
          <a:noFill/>
        </p:spPr>
        <p:txBody>
          <a:bodyPr wrap="none" rtlCol="0">
            <a:spAutoFit/>
          </a:bodyPr>
          <a:lstStyle/>
          <a:p>
            <a:r>
              <a:rPr lang="en-US" sz="2000" dirty="0">
                <a:latin typeface="Showcard Gothic" panose="04020904020102020604" pitchFamily="82" charset="0"/>
              </a:rPr>
              <a:t>Investment Theft</a:t>
            </a:r>
          </a:p>
        </p:txBody>
      </p:sp>
      <p:sp>
        <p:nvSpPr>
          <p:cNvPr id="41" name="TextBox 40">
            <a:extLst>
              <a:ext uri="{FF2B5EF4-FFF2-40B4-BE49-F238E27FC236}">
                <a16:creationId xmlns:a16="http://schemas.microsoft.com/office/drawing/2014/main" id="{FA1B0DD8-AF78-5F84-FDC3-BB7EFEA75766}"/>
              </a:ext>
            </a:extLst>
          </p:cNvPr>
          <p:cNvSpPr txBox="1"/>
          <p:nvPr/>
        </p:nvSpPr>
        <p:spPr>
          <a:xfrm>
            <a:off x="7344455" y="5078904"/>
            <a:ext cx="1797352" cy="707886"/>
          </a:xfrm>
          <a:prstGeom prst="rect">
            <a:avLst/>
          </a:prstGeom>
          <a:noFill/>
        </p:spPr>
        <p:txBody>
          <a:bodyPr wrap="none" rtlCol="0">
            <a:spAutoFit/>
          </a:bodyPr>
          <a:lstStyle/>
          <a:p>
            <a:endParaRPr lang="en-US" sz="2000" dirty="0"/>
          </a:p>
          <a:p>
            <a:r>
              <a:rPr lang="en-US" sz="2000" dirty="0">
                <a:latin typeface="Modern Love" panose="04090805081005020601" pitchFamily="82" charset="0"/>
              </a:rPr>
              <a:t>Identity Theft</a:t>
            </a:r>
          </a:p>
        </p:txBody>
      </p:sp>
      <p:sp>
        <p:nvSpPr>
          <p:cNvPr id="42" name="TextBox 41">
            <a:extLst>
              <a:ext uri="{FF2B5EF4-FFF2-40B4-BE49-F238E27FC236}">
                <a16:creationId xmlns:a16="http://schemas.microsoft.com/office/drawing/2014/main" id="{EA93E8AE-375C-EACA-A69F-2F45A0F68EED}"/>
              </a:ext>
            </a:extLst>
          </p:cNvPr>
          <p:cNvSpPr txBox="1"/>
          <p:nvPr/>
        </p:nvSpPr>
        <p:spPr>
          <a:xfrm>
            <a:off x="7588978" y="3714528"/>
            <a:ext cx="1285929" cy="400110"/>
          </a:xfrm>
          <a:prstGeom prst="rect">
            <a:avLst/>
          </a:prstGeom>
          <a:noFill/>
        </p:spPr>
        <p:txBody>
          <a:bodyPr wrap="none" rtlCol="0">
            <a:spAutoFit/>
          </a:bodyPr>
          <a:lstStyle/>
          <a:p>
            <a:r>
              <a:rPr lang="en-US" sz="2000" dirty="0">
                <a:latin typeface="Algerian" panose="04020705040A02060702" pitchFamily="82" charset="0"/>
              </a:rPr>
              <a:t>Phishing</a:t>
            </a:r>
          </a:p>
        </p:txBody>
      </p:sp>
      <p:sp>
        <p:nvSpPr>
          <p:cNvPr id="46" name="TextBox 45">
            <a:extLst>
              <a:ext uri="{FF2B5EF4-FFF2-40B4-BE49-F238E27FC236}">
                <a16:creationId xmlns:a16="http://schemas.microsoft.com/office/drawing/2014/main" id="{C0418CCE-67B7-A184-27A7-6F96AFF7B266}"/>
              </a:ext>
            </a:extLst>
          </p:cNvPr>
          <p:cNvSpPr txBox="1"/>
          <p:nvPr/>
        </p:nvSpPr>
        <p:spPr>
          <a:xfrm>
            <a:off x="8054489" y="2975750"/>
            <a:ext cx="1297150" cy="400110"/>
          </a:xfrm>
          <a:prstGeom prst="rect">
            <a:avLst/>
          </a:prstGeom>
          <a:noFill/>
        </p:spPr>
        <p:txBody>
          <a:bodyPr wrap="none" rtlCol="0">
            <a:spAutoFit/>
          </a:bodyPr>
          <a:lstStyle/>
          <a:p>
            <a:r>
              <a:rPr lang="en-US" sz="2000" dirty="0">
                <a:latin typeface="Bahnschrift" panose="020B0502040204020203" pitchFamily="34" charset="0"/>
              </a:rPr>
              <a:t>Pharming</a:t>
            </a:r>
          </a:p>
        </p:txBody>
      </p:sp>
      <p:sp>
        <p:nvSpPr>
          <p:cNvPr id="48" name="TextBox 47">
            <a:extLst>
              <a:ext uri="{FF2B5EF4-FFF2-40B4-BE49-F238E27FC236}">
                <a16:creationId xmlns:a16="http://schemas.microsoft.com/office/drawing/2014/main" id="{63B4E870-BAA3-6EB6-67F4-9F48729CE815}"/>
              </a:ext>
            </a:extLst>
          </p:cNvPr>
          <p:cNvSpPr txBox="1"/>
          <p:nvPr/>
        </p:nvSpPr>
        <p:spPr>
          <a:xfrm>
            <a:off x="2077035" y="2843297"/>
            <a:ext cx="2552302" cy="400110"/>
          </a:xfrm>
          <a:prstGeom prst="rect">
            <a:avLst/>
          </a:prstGeom>
          <a:noFill/>
        </p:spPr>
        <p:txBody>
          <a:bodyPr wrap="none" rtlCol="0">
            <a:spAutoFit/>
          </a:bodyPr>
          <a:lstStyle/>
          <a:p>
            <a:r>
              <a:rPr lang="en-US" sz="2000" dirty="0">
                <a:latin typeface="Bahnschrift" panose="020B0502040204020203" pitchFamily="34" charset="0"/>
              </a:rPr>
              <a:t>Overpayment Scams</a:t>
            </a:r>
          </a:p>
        </p:txBody>
      </p:sp>
      <p:sp>
        <p:nvSpPr>
          <p:cNvPr id="49" name="TextBox 48">
            <a:extLst>
              <a:ext uri="{FF2B5EF4-FFF2-40B4-BE49-F238E27FC236}">
                <a16:creationId xmlns:a16="http://schemas.microsoft.com/office/drawing/2014/main" id="{80A88B26-E41A-AAEE-0EB4-FEA51A8A5531}"/>
              </a:ext>
            </a:extLst>
          </p:cNvPr>
          <p:cNvSpPr txBox="1"/>
          <p:nvPr/>
        </p:nvSpPr>
        <p:spPr>
          <a:xfrm>
            <a:off x="2005565" y="3609834"/>
            <a:ext cx="1818190" cy="400110"/>
          </a:xfrm>
          <a:prstGeom prst="rect">
            <a:avLst/>
          </a:prstGeom>
          <a:noFill/>
        </p:spPr>
        <p:txBody>
          <a:bodyPr wrap="none" rtlCol="0">
            <a:spAutoFit/>
          </a:bodyPr>
          <a:lstStyle/>
          <a:p>
            <a:r>
              <a:rPr lang="en-US" sz="2000" dirty="0">
                <a:latin typeface="Broadway" panose="04040905080B02020502" pitchFamily="82" charset="0"/>
              </a:rPr>
              <a:t>Cybercrime</a:t>
            </a:r>
          </a:p>
        </p:txBody>
      </p:sp>
      <p:sp>
        <p:nvSpPr>
          <p:cNvPr id="50" name="TextBox 49">
            <a:extLst>
              <a:ext uri="{FF2B5EF4-FFF2-40B4-BE49-F238E27FC236}">
                <a16:creationId xmlns:a16="http://schemas.microsoft.com/office/drawing/2014/main" id="{8F437381-451F-82CD-6E41-5E7053AEE71E}"/>
              </a:ext>
            </a:extLst>
          </p:cNvPr>
          <p:cNvSpPr txBox="1"/>
          <p:nvPr/>
        </p:nvSpPr>
        <p:spPr>
          <a:xfrm>
            <a:off x="841330" y="5797795"/>
            <a:ext cx="1930337" cy="400110"/>
          </a:xfrm>
          <a:prstGeom prst="rect">
            <a:avLst/>
          </a:prstGeom>
          <a:noFill/>
        </p:spPr>
        <p:txBody>
          <a:bodyPr wrap="none" rtlCol="0">
            <a:spAutoFit/>
          </a:bodyPr>
          <a:lstStyle/>
          <a:p>
            <a:r>
              <a:rPr lang="en-US" sz="2000" dirty="0">
                <a:latin typeface="Magneto" panose="04030805050802020D02" pitchFamily="82" charset="0"/>
              </a:rPr>
              <a:t>Email Fraud</a:t>
            </a:r>
          </a:p>
        </p:txBody>
      </p:sp>
      <p:sp>
        <p:nvSpPr>
          <p:cNvPr id="55" name="TextBox 54">
            <a:extLst>
              <a:ext uri="{FF2B5EF4-FFF2-40B4-BE49-F238E27FC236}">
                <a16:creationId xmlns:a16="http://schemas.microsoft.com/office/drawing/2014/main" id="{2A1C9771-2C3D-C7EE-E85E-8D5A85B92783}"/>
              </a:ext>
            </a:extLst>
          </p:cNvPr>
          <p:cNvSpPr txBox="1"/>
          <p:nvPr/>
        </p:nvSpPr>
        <p:spPr>
          <a:xfrm>
            <a:off x="7257168" y="5943301"/>
            <a:ext cx="1627369" cy="400110"/>
          </a:xfrm>
          <a:prstGeom prst="rect">
            <a:avLst/>
          </a:prstGeom>
          <a:noFill/>
        </p:spPr>
        <p:txBody>
          <a:bodyPr wrap="none" rtlCol="0">
            <a:spAutoFit/>
          </a:bodyPr>
          <a:lstStyle/>
          <a:p>
            <a:r>
              <a:rPr lang="en-US" sz="2000" dirty="0">
                <a:latin typeface="Wide Latin" panose="020A0A07050505020404" pitchFamily="18" charset="0"/>
              </a:rPr>
              <a:t>Scams</a:t>
            </a:r>
          </a:p>
        </p:txBody>
      </p:sp>
      <p:sp>
        <p:nvSpPr>
          <p:cNvPr id="58" name="TextBox 57">
            <a:extLst>
              <a:ext uri="{FF2B5EF4-FFF2-40B4-BE49-F238E27FC236}">
                <a16:creationId xmlns:a16="http://schemas.microsoft.com/office/drawing/2014/main" id="{12FA5306-41D8-7B65-D0DE-07B078BB2811}"/>
              </a:ext>
            </a:extLst>
          </p:cNvPr>
          <p:cNvSpPr txBox="1"/>
          <p:nvPr/>
        </p:nvSpPr>
        <p:spPr>
          <a:xfrm>
            <a:off x="7344455" y="4243239"/>
            <a:ext cx="2238113" cy="400110"/>
          </a:xfrm>
          <a:prstGeom prst="rect">
            <a:avLst/>
          </a:prstGeom>
          <a:noFill/>
        </p:spPr>
        <p:txBody>
          <a:bodyPr wrap="none" rtlCol="0">
            <a:spAutoFit/>
          </a:bodyPr>
          <a:lstStyle/>
          <a:p>
            <a:r>
              <a:rPr lang="en-US" sz="2000" dirty="0">
                <a:latin typeface="Showcard Gothic" panose="04020904020102020604" pitchFamily="82" charset="0"/>
              </a:rPr>
              <a:t>Spear Phishing</a:t>
            </a:r>
          </a:p>
        </p:txBody>
      </p:sp>
      <p:sp>
        <p:nvSpPr>
          <p:cNvPr id="63" name="TextBox 62">
            <a:extLst>
              <a:ext uri="{FF2B5EF4-FFF2-40B4-BE49-F238E27FC236}">
                <a16:creationId xmlns:a16="http://schemas.microsoft.com/office/drawing/2014/main" id="{23E6595E-899D-1809-CADF-7A511F891CCF}"/>
              </a:ext>
            </a:extLst>
          </p:cNvPr>
          <p:cNvSpPr txBox="1"/>
          <p:nvPr/>
        </p:nvSpPr>
        <p:spPr>
          <a:xfrm>
            <a:off x="5073521" y="2908084"/>
            <a:ext cx="1859805" cy="400110"/>
          </a:xfrm>
          <a:prstGeom prst="rect">
            <a:avLst/>
          </a:prstGeom>
          <a:noFill/>
        </p:spPr>
        <p:txBody>
          <a:bodyPr wrap="none" rtlCol="0">
            <a:spAutoFit/>
          </a:bodyPr>
          <a:lstStyle/>
          <a:p>
            <a:r>
              <a:rPr lang="en-US" sz="2000" dirty="0">
                <a:latin typeface="Bernard MT Condensed" panose="02050806060905020404" pitchFamily="18" charset="0"/>
              </a:rPr>
              <a:t>Fake Check Scam</a:t>
            </a:r>
          </a:p>
        </p:txBody>
      </p:sp>
      <p:sp>
        <p:nvSpPr>
          <p:cNvPr id="64" name="TextBox 63">
            <a:extLst>
              <a:ext uri="{FF2B5EF4-FFF2-40B4-BE49-F238E27FC236}">
                <a16:creationId xmlns:a16="http://schemas.microsoft.com/office/drawing/2014/main" id="{7CDC6A97-FCA9-2924-CDE1-FE1597F21C7D}"/>
              </a:ext>
            </a:extLst>
          </p:cNvPr>
          <p:cNvSpPr txBox="1"/>
          <p:nvPr/>
        </p:nvSpPr>
        <p:spPr>
          <a:xfrm>
            <a:off x="1280835" y="6480146"/>
            <a:ext cx="2286203" cy="461665"/>
          </a:xfrm>
          <a:prstGeom prst="rect">
            <a:avLst/>
          </a:prstGeom>
          <a:noFill/>
        </p:spPr>
        <p:txBody>
          <a:bodyPr wrap="none" rtlCol="0">
            <a:spAutoFit/>
          </a:bodyPr>
          <a:lstStyle/>
          <a:p>
            <a:r>
              <a:rPr lang="en-US" sz="2400" dirty="0">
                <a:latin typeface="Old English Text MT" panose="03040902040508030806" pitchFamily="66" charset="0"/>
              </a:rPr>
              <a:t>Imposter Scams</a:t>
            </a:r>
          </a:p>
        </p:txBody>
      </p:sp>
      <p:pic>
        <p:nvPicPr>
          <p:cNvPr id="3" name="Picture 2">
            <a:extLst>
              <a:ext uri="{FF2B5EF4-FFF2-40B4-BE49-F238E27FC236}">
                <a16:creationId xmlns:a16="http://schemas.microsoft.com/office/drawing/2014/main" id="{9DB3122C-55BC-0793-6106-DDFD140496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04217" y="2887501"/>
            <a:ext cx="3027907" cy="4150704"/>
          </a:xfrm>
          <a:prstGeom prst="rect">
            <a:avLst/>
          </a:prstGeom>
        </p:spPr>
      </p:pic>
      <p:sp>
        <p:nvSpPr>
          <p:cNvPr id="4" name="TextBox 3">
            <a:extLst>
              <a:ext uri="{FF2B5EF4-FFF2-40B4-BE49-F238E27FC236}">
                <a16:creationId xmlns:a16="http://schemas.microsoft.com/office/drawing/2014/main" id="{4080E7FB-41A8-CE12-4980-2251EFD12264}"/>
              </a:ext>
            </a:extLst>
          </p:cNvPr>
          <p:cNvSpPr txBox="1"/>
          <p:nvPr/>
        </p:nvSpPr>
        <p:spPr>
          <a:xfrm>
            <a:off x="322880" y="3337801"/>
            <a:ext cx="1915909" cy="400110"/>
          </a:xfrm>
          <a:prstGeom prst="rect">
            <a:avLst/>
          </a:prstGeom>
          <a:noFill/>
        </p:spPr>
        <p:txBody>
          <a:bodyPr wrap="none" rtlCol="0">
            <a:spAutoFit/>
          </a:bodyPr>
          <a:lstStyle/>
          <a:p>
            <a:r>
              <a:rPr lang="en-US" sz="2000" dirty="0">
                <a:latin typeface="Showcard Gothic" panose="04020904020102020604" pitchFamily="82" charset="0"/>
                <a:ea typeface="Yu Gothic UI Semibold" panose="020B0700000000000000" pitchFamily="34" charset="-128"/>
              </a:rPr>
              <a:t>Ticket Scams</a:t>
            </a:r>
          </a:p>
        </p:txBody>
      </p:sp>
      <p:sp>
        <p:nvSpPr>
          <p:cNvPr id="5" name="TextBox 4">
            <a:extLst>
              <a:ext uri="{FF2B5EF4-FFF2-40B4-BE49-F238E27FC236}">
                <a16:creationId xmlns:a16="http://schemas.microsoft.com/office/drawing/2014/main" id="{4B9C8800-9A0F-0D59-C8C7-607B51590B33}"/>
              </a:ext>
            </a:extLst>
          </p:cNvPr>
          <p:cNvSpPr txBox="1"/>
          <p:nvPr/>
        </p:nvSpPr>
        <p:spPr>
          <a:xfrm>
            <a:off x="6630874" y="6582266"/>
            <a:ext cx="2804486" cy="400110"/>
          </a:xfrm>
          <a:prstGeom prst="rect">
            <a:avLst/>
          </a:prstGeom>
          <a:noFill/>
        </p:spPr>
        <p:txBody>
          <a:bodyPr wrap="none" rtlCol="0">
            <a:spAutoFit/>
          </a:bodyPr>
          <a:lstStyle/>
          <a:p>
            <a:r>
              <a:rPr lang="en-US" sz="2000" dirty="0">
                <a:latin typeface="Elephant" panose="02020904090505020303" pitchFamily="18" charset="0"/>
                <a:ea typeface="Yu Gothic UI Semibold" panose="020B0700000000000000" pitchFamily="34" charset="-128"/>
              </a:rPr>
              <a:t>Door-to-Door Scams</a:t>
            </a:r>
          </a:p>
        </p:txBody>
      </p:sp>
      <p:sp>
        <p:nvSpPr>
          <p:cNvPr id="6" name="TextBox 5">
            <a:extLst>
              <a:ext uri="{FF2B5EF4-FFF2-40B4-BE49-F238E27FC236}">
                <a16:creationId xmlns:a16="http://schemas.microsoft.com/office/drawing/2014/main" id="{5A5E9317-A165-F3AC-D702-27F9A58AFF4B}"/>
              </a:ext>
            </a:extLst>
          </p:cNvPr>
          <p:cNvSpPr txBox="1"/>
          <p:nvPr/>
        </p:nvSpPr>
        <p:spPr>
          <a:xfrm>
            <a:off x="340414" y="7011193"/>
            <a:ext cx="1904689" cy="400110"/>
          </a:xfrm>
          <a:prstGeom prst="rect">
            <a:avLst/>
          </a:prstGeom>
          <a:noFill/>
        </p:spPr>
        <p:txBody>
          <a:bodyPr wrap="none" rtlCol="0">
            <a:spAutoFit/>
          </a:bodyPr>
          <a:lstStyle/>
          <a:p>
            <a:r>
              <a:rPr lang="en-US" sz="2000" dirty="0">
                <a:latin typeface="Yu Gothic UI Semibold" panose="020B0700000000000000" pitchFamily="34" charset="-128"/>
                <a:ea typeface="Yu Gothic UI Semibold" panose="020B0700000000000000" pitchFamily="34" charset="-128"/>
              </a:rPr>
              <a:t>Pension Scams</a:t>
            </a:r>
          </a:p>
        </p:txBody>
      </p:sp>
    </p:spTree>
    <p:extLst>
      <p:ext uri="{BB962C8B-B14F-4D97-AF65-F5344CB8AC3E}">
        <p14:creationId xmlns:p14="http://schemas.microsoft.com/office/powerpoint/2010/main" val="232805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870">
                                          <p:stCondLst>
                                            <p:cond delay="0"/>
                                          </p:stCondLst>
                                        </p:cTn>
                                        <p:tgtEl>
                                          <p:spTgt spid="18"/>
                                        </p:tgtEl>
                                      </p:cBhvr>
                                    </p:animEffect>
                                    <p:anim calcmode="lin" valueType="num">
                                      <p:cBhvr>
                                        <p:cTn id="25" dur="2733"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6" dur="99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7" dur="996" tmFilter="0, 0; 0.125,0.2665; 0.25,0.4; 0.375,0.465; 0.5,0.5;  0.625,0.535; 0.75,0.6; 0.875,0.7335; 1,1">
                                          <p:stCondLst>
                                            <p:cond delay="996"/>
                                          </p:stCondLst>
                                        </p:cTn>
                                        <p:tgtEl>
                                          <p:spTgt spid="18"/>
                                        </p:tgtEl>
                                        <p:attrNameLst>
                                          <p:attrName>ppt_y</p:attrName>
                                        </p:attrNameLst>
                                      </p:cBhvr>
                                      <p:tavLst>
                                        <p:tav tm="0" fmla="#ppt_y-sin(pi*$)/9">
                                          <p:val>
                                            <p:fltVal val="0"/>
                                          </p:val>
                                        </p:tav>
                                        <p:tav tm="100000">
                                          <p:val>
                                            <p:fltVal val="1"/>
                                          </p:val>
                                        </p:tav>
                                      </p:tavLst>
                                    </p:anim>
                                    <p:anim calcmode="lin" valueType="num">
                                      <p:cBhvr>
                                        <p:cTn id="28" dur="498" tmFilter="0, 0; 0.125,0.2665; 0.25,0.4; 0.375,0.465; 0.5,0.5;  0.625,0.535; 0.75,0.6; 0.875,0.7335; 1,1">
                                          <p:stCondLst>
                                            <p:cond delay="1986"/>
                                          </p:stCondLst>
                                        </p:cTn>
                                        <p:tgtEl>
                                          <p:spTgt spid="18"/>
                                        </p:tgtEl>
                                        <p:attrNameLst>
                                          <p:attrName>ppt_y</p:attrName>
                                        </p:attrNameLst>
                                      </p:cBhvr>
                                      <p:tavLst>
                                        <p:tav tm="0" fmla="#ppt_y-sin(pi*$)/27">
                                          <p:val>
                                            <p:fltVal val="0"/>
                                          </p:val>
                                        </p:tav>
                                        <p:tav tm="100000">
                                          <p:val>
                                            <p:fltVal val="1"/>
                                          </p:val>
                                        </p:tav>
                                      </p:tavLst>
                                    </p:anim>
                                    <p:anim calcmode="lin" valueType="num">
                                      <p:cBhvr>
                                        <p:cTn id="29" dur="246" tmFilter="0, 0; 0.125,0.2665; 0.25,0.4; 0.375,0.465; 0.5,0.5;  0.625,0.535; 0.75,0.6; 0.875,0.7335; 1,1">
                                          <p:stCondLst>
                                            <p:cond delay="2484"/>
                                          </p:stCondLst>
                                        </p:cTn>
                                        <p:tgtEl>
                                          <p:spTgt spid="18"/>
                                        </p:tgtEl>
                                        <p:attrNameLst>
                                          <p:attrName>ppt_y</p:attrName>
                                        </p:attrNameLst>
                                      </p:cBhvr>
                                      <p:tavLst>
                                        <p:tav tm="0" fmla="#ppt_y-sin(pi*$)/81">
                                          <p:val>
                                            <p:fltVal val="0"/>
                                          </p:val>
                                        </p:tav>
                                        <p:tav tm="100000">
                                          <p:val>
                                            <p:fltVal val="1"/>
                                          </p:val>
                                        </p:tav>
                                      </p:tavLst>
                                    </p:anim>
                                    <p:animScale>
                                      <p:cBhvr>
                                        <p:cTn id="30" dur="39">
                                          <p:stCondLst>
                                            <p:cond delay="975"/>
                                          </p:stCondLst>
                                        </p:cTn>
                                        <p:tgtEl>
                                          <p:spTgt spid="18"/>
                                        </p:tgtEl>
                                      </p:cBhvr>
                                      <p:to x="100000" y="60000"/>
                                    </p:animScale>
                                    <p:animScale>
                                      <p:cBhvr>
                                        <p:cTn id="31" dur="249" decel="50000">
                                          <p:stCondLst>
                                            <p:cond delay="1014"/>
                                          </p:stCondLst>
                                        </p:cTn>
                                        <p:tgtEl>
                                          <p:spTgt spid="18"/>
                                        </p:tgtEl>
                                      </p:cBhvr>
                                      <p:to x="100000" y="100000"/>
                                    </p:animScale>
                                    <p:animScale>
                                      <p:cBhvr>
                                        <p:cTn id="32" dur="39">
                                          <p:stCondLst>
                                            <p:cond delay="1968"/>
                                          </p:stCondLst>
                                        </p:cTn>
                                        <p:tgtEl>
                                          <p:spTgt spid="18"/>
                                        </p:tgtEl>
                                      </p:cBhvr>
                                      <p:to x="100000" y="80000"/>
                                    </p:animScale>
                                    <p:animScale>
                                      <p:cBhvr>
                                        <p:cTn id="33" dur="249" decel="50000">
                                          <p:stCondLst>
                                            <p:cond delay="2007"/>
                                          </p:stCondLst>
                                        </p:cTn>
                                        <p:tgtEl>
                                          <p:spTgt spid="18"/>
                                        </p:tgtEl>
                                      </p:cBhvr>
                                      <p:to x="100000" y="100000"/>
                                    </p:animScale>
                                    <p:animScale>
                                      <p:cBhvr>
                                        <p:cTn id="34" dur="39">
                                          <p:stCondLst>
                                            <p:cond delay="2463"/>
                                          </p:stCondLst>
                                        </p:cTn>
                                        <p:tgtEl>
                                          <p:spTgt spid="18"/>
                                        </p:tgtEl>
                                      </p:cBhvr>
                                      <p:to x="100000" y="90000"/>
                                    </p:animScale>
                                    <p:animScale>
                                      <p:cBhvr>
                                        <p:cTn id="35" dur="249" decel="50000">
                                          <p:stCondLst>
                                            <p:cond delay="2502"/>
                                          </p:stCondLst>
                                        </p:cTn>
                                        <p:tgtEl>
                                          <p:spTgt spid="18"/>
                                        </p:tgtEl>
                                      </p:cBhvr>
                                      <p:to x="100000" y="100000"/>
                                    </p:animScale>
                                    <p:animScale>
                                      <p:cBhvr>
                                        <p:cTn id="36" dur="39">
                                          <p:stCondLst>
                                            <p:cond delay="2712"/>
                                          </p:stCondLst>
                                        </p:cTn>
                                        <p:tgtEl>
                                          <p:spTgt spid="18"/>
                                        </p:tgtEl>
                                      </p:cBhvr>
                                      <p:to x="100000" y="95000"/>
                                    </p:animScale>
                                    <p:animScale>
                                      <p:cBhvr>
                                        <p:cTn id="37" dur="249" decel="50000">
                                          <p:stCondLst>
                                            <p:cond delay="2751"/>
                                          </p:stCondLst>
                                        </p:cTn>
                                        <p:tgtEl>
                                          <p:spTgt spid="18"/>
                                        </p:tgtEl>
                                      </p:cBhvr>
                                      <p:to x="100000" y="100000"/>
                                    </p:animScale>
                                  </p:childTnLst>
                                </p:cTn>
                              </p:par>
                            </p:childTnLst>
                          </p:cTn>
                        </p:par>
                        <p:par>
                          <p:cTn id="38" fill="hold">
                            <p:stCondLst>
                              <p:cond delay="5000"/>
                            </p:stCondLst>
                            <p:childTnLst>
                              <p:par>
                                <p:cTn id="39" presetID="26"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80">
                                          <p:stCondLst>
                                            <p:cond delay="0"/>
                                          </p:stCondLst>
                                        </p:cTn>
                                        <p:tgtEl>
                                          <p:spTgt spid="19"/>
                                        </p:tgtEl>
                                      </p:cBhvr>
                                    </p:animEffect>
                                    <p:anim calcmode="lin" valueType="num">
                                      <p:cBhvr>
                                        <p:cTn id="4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7" dur="26">
                                          <p:stCondLst>
                                            <p:cond delay="650"/>
                                          </p:stCondLst>
                                        </p:cTn>
                                        <p:tgtEl>
                                          <p:spTgt spid="19"/>
                                        </p:tgtEl>
                                      </p:cBhvr>
                                      <p:to x="100000" y="60000"/>
                                    </p:animScale>
                                    <p:animScale>
                                      <p:cBhvr>
                                        <p:cTn id="48" dur="166" decel="50000">
                                          <p:stCondLst>
                                            <p:cond delay="676"/>
                                          </p:stCondLst>
                                        </p:cTn>
                                        <p:tgtEl>
                                          <p:spTgt spid="19"/>
                                        </p:tgtEl>
                                      </p:cBhvr>
                                      <p:to x="100000" y="100000"/>
                                    </p:animScale>
                                    <p:animScale>
                                      <p:cBhvr>
                                        <p:cTn id="49" dur="26">
                                          <p:stCondLst>
                                            <p:cond delay="1312"/>
                                          </p:stCondLst>
                                        </p:cTn>
                                        <p:tgtEl>
                                          <p:spTgt spid="19"/>
                                        </p:tgtEl>
                                      </p:cBhvr>
                                      <p:to x="100000" y="80000"/>
                                    </p:animScale>
                                    <p:animScale>
                                      <p:cBhvr>
                                        <p:cTn id="50" dur="166" decel="50000">
                                          <p:stCondLst>
                                            <p:cond delay="1338"/>
                                          </p:stCondLst>
                                        </p:cTn>
                                        <p:tgtEl>
                                          <p:spTgt spid="19"/>
                                        </p:tgtEl>
                                      </p:cBhvr>
                                      <p:to x="100000" y="100000"/>
                                    </p:animScale>
                                    <p:animScale>
                                      <p:cBhvr>
                                        <p:cTn id="51" dur="26">
                                          <p:stCondLst>
                                            <p:cond delay="1642"/>
                                          </p:stCondLst>
                                        </p:cTn>
                                        <p:tgtEl>
                                          <p:spTgt spid="19"/>
                                        </p:tgtEl>
                                      </p:cBhvr>
                                      <p:to x="100000" y="90000"/>
                                    </p:animScale>
                                    <p:animScale>
                                      <p:cBhvr>
                                        <p:cTn id="52" dur="166" decel="50000">
                                          <p:stCondLst>
                                            <p:cond delay="1668"/>
                                          </p:stCondLst>
                                        </p:cTn>
                                        <p:tgtEl>
                                          <p:spTgt spid="19"/>
                                        </p:tgtEl>
                                      </p:cBhvr>
                                      <p:to x="100000" y="100000"/>
                                    </p:animScale>
                                    <p:animScale>
                                      <p:cBhvr>
                                        <p:cTn id="53" dur="26">
                                          <p:stCondLst>
                                            <p:cond delay="1808"/>
                                          </p:stCondLst>
                                        </p:cTn>
                                        <p:tgtEl>
                                          <p:spTgt spid="19"/>
                                        </p:tgtEl>
                                      </p:cBhvr>
                                      <p:to x="100000" y="95000"/>
                                    </p:animScale>
                                    <p:animScale>
                                      <p:cBhvr>
                                        <p:cTn id="54" dur="166" decel="50000">
                                          <p:stCondLst>
                                            <p:cond delay="1834"/>
                                          </p:stCondLst>
                                        </p:cTn>
                                        <p:tgtEl>
                                          <p:spTgt spid="19"/>
                                        </p:tgtEl>
                                      </p:cBhvr>
                                      <p:to x="100000" y="100000"/>
                                    </p:animScale>
                                  </p:childTnLst>
                                </p:cTn>
                              </p:par>
                            </p:childTnLst>
                          </p:cTn>
                        </p:par>
                        <p:par>
                          <p:cTn id="55" fill="hold">
                            <p:stCondLst>
                              <p:cond delay="7000"/>
                            </p:stCondLst>
                            <p:childTnLst>
                              <p:par>
                                <p:cTn id="56" presetID="26"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80">
                                          <p:stCondLst>
                                            <p:cond delay="0"/>
                                          </p:stCondLst>
                                        </p:cTn>
                                        <p:tgtEl>
                                          <p:spTgt spid="21"/>
                                        </p:tgtEl>
                                      </p:cBhvr>
                                    </p:animEffect>
                                    <p:anim calcmode="lin" valueType="num">
                                      <p:cBhvr>
                                        <p:cTn id="5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4" dur="26">
                                          <p:stCondLst>
                                            <p:cond delay="650"/>
                                          </p:stCondLst>
                                        </p:cTn>
                                        <p:tgtEl>
                                          <p:spTgt spid="21"/>
                                        </p:tgtEl>
                                      </p:cBhvr>
                                      <p:to x="100000" y="60000"/>
                                    </p:animScale>
                                    <p:animScale>
                                      <p:cBhvr>
                                        <p:cTn id="65" dur="166" decel="50000">
                                          <p:stCondLst>
                                            <p:cond delay="676"/>
                                          </p:stCondLst>
                                        </p:cTn>
                                        <p:tgtEl>
                                          <p:spTgt spid="21"/>
                                        </p:tgtEl>
                                      </p:cBhvr>
                                      <p:to x="100000" y="100000"/>
                                    </p:animScale>
                                    <p:animScale>
                                      <p:cBhvr>
                                        <p:cTn id="66" dur="26">
                                          <p:stCondLst>
                                            <p:cond delay="1312"/>
                                          </p:stCondLst>
                                        </p:cTn>
                                        <p:tgtEl>
                                          <p:spTgt spid="21"/>
                                        </p:tgtEl>
                                      </p:cBhvr>
                                      <p:to x="100000" y="80000"/>
                                    </p:animScale>
                                    <p:animScale>
                                      <p:cBhvr>
                                        <p:cTn id="67" dur="166" decel="50000">
                                          <p:stCondLst>
                                            <p:cond delay="1338"/>
                                          </p:stCondLst>
                                        </p:cTn>
                                        <p:tgtEl>
                                          <p:spTgt spid="21"/>
                                        </p:tgtEl>
                                      </p:cBhvr>
                                      <p:to x="100000" y="100000"/>
                                    </p:animScale>
                                    <p:animScale>
                                      <p:cBhvr>
                                        <p:cTn id="68" dur="26">
                                          <p:stCondLst>
                                            <p:cond delay="1642"/>
                                          </p:stCondLst>
                                        </p:cTn>
                                        <p:tgtEl>
                                          <p:spTgt spid="21"/>
                                        </p:tgtEl>
                                      </p:cBhvr>
                                      <p:to x="100000" y="90000"/>
                                    </p:animScale>
                                    <p:animScale>
                                      <p:cBhvr>
                                        <p:cTn id="69" dur="166" decel="50000">
                                          <p:stCondLst>
                                            <p:cond delay="1668"/>
                                          </p:stCondLst>
                                        </p:cTn>
                                        <p:tgtEl>
                                          <p:spTgt spid="21"/>
                                        </p:tgtEl>
                                      </p:cBhvr>
                                      <p:to x="100000" y="100000"/>
                                    </p:animScale>
                                    <p:animScale>
                                      <p:cBhvr>
                                        <p:cTn id="70" dur="26">
                                          <p:stCondLst>
                                            <p:cond delay="1808"/>
                                          </p:stCondLst>
                                        </p:cTn>
                                        <p:tgtEl>
                                          <p:spTgt spid="21"/>
                                        </p:tgtEl>
                                      </p:cBhvr>
                                      <p:to x="100000" y="95000"/>
                                    </p:animScale>
                                    <p:animScale>
                                      <p:cBhvr>
                                        <p:cTn id="71" dur="166" decel="50000">
                                          <p:stCondLst>
                                            <p:cond delay="1834"/>
                                          </p:stCondLst>
                                        </p:cTn>
                                        <p:tgtEl>
                                          <p:spTgt spid="21"/>
                                        </p:tgtEl>
                                      </p:cBhvr>
                                      <p:to x="100000" y="100000"/>
                                    </p:animScale>
                                  </p:childTnLst>
                                </p:cTn>
                              </p:par>
                            </p:childTnLst>
                          </p:cTn>
                        </p:par>
                        <p:par>
                          <p:cTn id="72" fill="hold">
                            <p:stCondLst>
                              <p:cond delay="9000"/>
                            </p:stCondLst>
                            <p:childTnLst>
                              <p:par>
                                <p:cTn id="73" presetID="26"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80">
                                          <p:stCondLst>
                                            <p:cond delay="0"/>
                                          </p:stCondLst>
                                        </p:cTn>
                                        <p:tgtEl>
                                          <p:spTgt spid="22"/>
                                        </p:tgtEl>
                                      </p:cBhvr>
                                    </p:animEffect>
                                    <p:anim calcmode="lin" valueType="num">
                                      <p:cBhvr>
                                        <p:cTn id="7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1" dur="26">
                                          <p:stCondLst>
                                            <p:cond delay="650"/>
                                          </p:stCondLst>
                                        </p:cTn>
                                        <p:tgtEl>
                                          <p:spTgt spid="22"/>
                                        </p:tgtEl>
                                      </p:cBhvr>
                                      <p:to x="100000" y="60000"/>
                                    </p:animScale>
                                    <p:animScale>
                                      <p:cBhvr>
                                        <p:cTn id="82" dur="166" decel="50000">
                                          <p:stCondLst>
                                            <p:cond delay="676"/>
                                          </p:stCondLst>
                                        </p:cTn>
                                        <p:tgtEl>
                                          <p:spTgt spid="22"/>
                                        </p:tgtEl>
                                      </p:cBhvr>
                                      <p:to x="100000" y="100000"/>
                                    </p:animScale>
                                    <p:animScale>
                                      <p:cBhvr>
                                        <p:cTn id="83" dur="26">
                                          <p:stCondLst>
                                            <p:cond delay="1312"/>
                                          </p:stCondLst>
                                        </p:cTn>
                                        <p:tgtEl>
                                          <p:spTgt spid="22"/>
                                        </p:tgtEl>
                                      </p:cBhvr>
                                      <p:to x="100000" y="80000"/>
                                    </p:animScale>
                                    <p:animScale>
                                      <p:cBhvr>
                                        <p:cTn id="84" dur="166" decel="50000">
                                          <p:stCondLst>
                                            <p:cond delay="1338"/>
                                          </p:stCondLst>
                                        </p:cTn>
                                        <p:tgtEl>
                                          <p:spTgt spid="22"/>
                                        </p:tgtEl>
                                      </p:cBhvr>
                                      <p:to x="100000" y="100000"/>
                                    </p:animScale>
                                    <p:animScale>
                                      <p:cBhvr>
                                        <p:cTn id="85" dur="26">
                                          <p:stCondLst>
                                            <p:cond delay="1642"/>
                                          </p:stCondLst>
                                        </p:cTn>
                                        <p:tgtEl>
                                          <p:spTgt spid="22"/>
                                        </p:tgtEl>
                                      </p:cBhvr>
                                      <p:to x="100000" y="90000"/>
                                    </p:animScale>
                                    <p:animScale>
                                      <p:cBhvr>
                                        <p:cTn id="86" dur="166" decel="50000">
                                          <p:stCondLst>
                                            <p:cond delay="1668"/>
                                          </p:stCondLst>
                                        </p:cTn>
                                        <p:tgtEl>
                                          <p:spTgt spid="22"/>
                                        </p:tgtEl>
                                      </p:cBhvr>
                                      <p:to x="100000" y="100000"/>
                                    </p:animScale>
                                    <p:animScale>
                                      <p:cBhvr>
                                        <p:cTn id="87" dur="26">
                                          <p:stCondLst>
                                            <p:cond delay="1808"/>
                                          </p:stCondLst>
                                        </p:cTn>
                                        <p:tgtEl>
                                          <p:spTgt spid="22"/>
                                        </p:tgtEl>
                                      </p:cBhvr>
                                      <p:to x="100000" y="95000"/>
                                    </p:animScale>
                                    <p:animScale>
                                      <p:cBhvr>
                                        <p:cTn id="88" dur="166" decel="50000">
                                          <p:stCondLst>
                                            <p:cond delay="1834"/>
                                          </p:stCondLst>
                                        </p:cTn>
                                        <p:tgtEl>
                                          <p:spTgt spid="22"/>
                                        </p:tgtEl>
                                      </p:cBhvr>
                                      <p:to x="100000" y="100000"/>
                                    </p:animScale>
                                  </p:childTnLst>
                                </p:cTn>
                              </p:par>
                            </p:childTnLst>
                          </p:cTn>
                        </p:par>
                        <p:par>
                          <p:cTn id="89" fill="hold">
                            <p:stCondLst>
                              <p:cond delay="11000"/>
                            </p:stCondLst>
                            <p:childTnLst>
                              <p:par>
                                <p:cTn id="90" presetID="26"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down)">
                                      <p:cBhvr>
                                        <p:cTn id="92" dur="580">
                                          <p:stCondLst>
                                            <p:cond delay="0"/>
                                          </p:stCondLst>
                                        </p:cTn>
                                        <p:tgtEl>
                                          <p:spTgt spid="23"/>
                                        </p:tgtEl>
                                      </p:cBhvr>
                                    </p:animEffect>
                                    <p:anim calcmode="lin" valueType="num">
                                      <p:cBhvr>
                                        <p:cTn id="9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98" dur="26">
                                          <p:stCondLst>
                                            <p:cond delay="650"/>
                                          </p:stCondLst>
                                        </p:cTn>
                                        <p:tgtEl>
                                          <p:spTgt spid="23"/>
                                        </p:tgtEl>
                                      </p:cBhvr>
                                      <p:to x="100000" y="60000"/>
                                    </p:animScale>
                                    <p:animScale>
                                      <p:cBhvr>
                                        <p:cTn id="99" dur="166" decel="50000">
                                          <p:stCondLst>
                                            <p:cond delay="676"/>
                                          </p:stCondLst>
                                        </p:cTn>
                                        <p:tgtEl>
                                          <p:spTgt spid="23"/>
                                        </p:tgtEl>
                                      </p:cBhvr>
                                      <p:to x="100000" y="100000"/>
                                    </p:animScale>
                                    <p:animScale>
                                      <p:cBhvr>
                                        <p:cTn id="100" dur="26">
                                          <p:stCondLst>
                                            <p:cond delay="1312"/>
                                          </p:stCondLst>
                                        </p:cTn>
                                        <p:tgtEl>
                                          <p:spTgt spid="23"/>
                                        </p:tgtEl>
                                      </p:cBhvr>
                                      <p:to x="100000" y="80000"/>
                                    </p:animScale>
                                    <p:animScale>
                                      <p:cBhvr>
                                        <p:cTn id="101" dur="166" decel="50000">
                                          <p:stCondLst>
                                            <p:cond delay="1338"/>
                                          </p:stCondLst>
                                        </p:cTn>
                                        <p:tgtEl>
                                          <p:spTgt spid="23"/>
                                        </p:tgtEl>
                                      </p:cBhvr>
                                      <p:to x="100000" y="100000"/>
                                    </p:animScale>
                                    <p:animScale>
                                      <p:cBhvr>
                                        <p:cTn id="102" dur="26">
                                          <p:stCondLst>
                                            <p:cond delay="1642"/>
                                          </p:stCondLst>
                                        </p:cTn>
                                        <p:tgtEl>
                                          <p:spTgt spid="23"/>
                                        </p:tgtEl>
                                      </p:cBhvr>
                                      <p:to x="100000" y="90000"/>
                                    </p:animScale>
                                    <p:animScale>
                                      <p:cBhvr>
                                        <p:cTn id="103" dur="166" decel="50000">
                                          <p:stCondLst>
                                            <p:cond delay="1668"/>
                                          </p:stCondLst>
                                        </p:cTn>
                                        <p:tgtEl>
                                          <p:spTgt spid="23"/>
                                        </p:tgtEl>
                                      </p:cBhvr>
                                      <p:to x="100000" y="100000"/>
                                    </p:animScale>
                                    <p:animScale>
                                      <p:cBhvr>
                                        <p:cTn id="104" dur="26">
                                          <p:stCondLst>
                                            <p:cond delay="1808"/>
                                          </p:stCondLst>
                                        </p:cTn>
                                        <p:tgtEl>
                                          <p:spTgt spid="23"/>
                                        </p:tgtEl>
                                      </p:cBhvr>
                                      <p:to x="100000" y="95000"/>
                                    </p:animScale>
                                    <p:animScale>
                                      <p:cBhvr>
                                        <p:cTn id="105" dur="166" decel="50000">
                                          <p:stCondLst>
                                            <p:cond delay="1834"/>
                                          </p:stCondLst>
                                        </p:cTn>
                                        <p:tgtEl>
                                          <p:spTgt spid="23"/>
                                        </p:tgtEl>
                                      </p:cBhvr>
                                      <p:to x="100000" y="100000"/>
                                    </p:animScale>
                                  </p:childTnLst>
                                </p:cTn>
                              </p:par>
                            </p:childTnLst>
                          </p:cTn>
                        </p:par>
                        <p:par>
                          <p:cTn id="106" fill="hold">
                            <p:stCondLst>
                              <p:cond delay="13000"/>
                            </p:stCondLst>
                            <p:childTnLst>
                              <p:par>
                                <p:cTn id="107" presetID="26" presetClass="entr" presetSubtype="0" fill="hold" grpId="0" nodeType="after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wipe(down)">
                                      <p:cBhvr>
                                        <p:cTn id="109" dur="580">
                                          <p:stCondLst>
                                            <p:cond delay="0"/>
                                          </p:stCondLst>
                                        </p:cTn>
                                        <p:tgtEl>
                                          <p:spTgt spid="24"/>
                                        </p:tgtEl>
                                      </p:cBhvr>
                                    </p:animEffect>
                                    <p:anim calcmode="lin" valueType="num">
                                      <p:cBhvr>
                                        <p:cTn id="11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15" dur="26">
                                          <p:stCondLst>
                                            <p:cond delay="650"/>
                                          </p:stCondLst>
                                        </p:cTn>
                                        <p:tgtEl>
                                          <p:spTgt spid="24"/>
                                        </p:tgtEl>
                                      </p:cBhvr>
                                      <p:to x="100000" y="60000"/>
                                    </p:animScale>
                                    <p:animScale>
                                      <p:cBhvr>
                                        <p:cTn id="116" dur="166" decel="50000">
                                          <p:stCondLst>
                                            <p:cond delay="676"/>
                                          </p:stCondLst>
                                        </p:cTn>
                                        <p:tgtEl>
                                          <p:spTgt spid="24"/>
                                        </p:tgtEl>
                                      </p:cBhvr>
                                      <p:to x="100000" y="100000"/>
                                    </p:animScale>
                                    <p:animScale>
                                      <p:cBhvr>
                                        <p:cTn id="117" dur="26">
                                          <p:stCondLst>
                                            <p:cond delay="1312"/>
                                          </p:stCondLst>
                                        </p:cTn>
                                        <p:tgtEl>
                                          <p:spTgt spid="24"/>
                                        </p:tgtEl>
                                      </p:cBhvr>
                                      <p:to x="100000" y="80000"/>
                                    </p:animScale>
                                    <p:animScale>
                                      <p:cBhvr>
                                        <p:cTn id="118" dur="166" decel="50000">
                                          <p:stCondLst>
                                            <p:cond delay="1338"/>
                                          </p:stCondLst>
                                        </p:cTn>
                                        <p:tgtEl>
                                          <p:spTgt spid="24"/>
                                        </p:tgtEl>
                                      </p:cBhvr>
                                      <p:to x="100000" y="100000"/>
                                    </p:animScale>
                                    <p:animScale>
                                      <p:cBhvr>
                                        <p:cTn id="119" dur="26">
                                          <p:stCondLst>
                                            <p:cond delay="1642"/>
                                          </p:stCondLst>
                                        </p:cTn>
                                        <p:tgtEl>
                                          <p:spTgt spid="24"/>
                                        </p:tgtEl>
                                      </p:cBhvr>
                                      <p:to x="100000" y="90000"/>
                                    </p:animScale>
                                    <p:animScale>
                                      <p:cBhvr>
                                        <p:cTn id="120" dur="166" decel="50000">
                                          <p:stCondLst>
                                            <p:cond delay="1668"/>
                                          </p:stCondLst>
                                        </p:cTn>
                                        <p:tgtEl>
                                          <p:spTgt spid="24"/>
                                        </p:tgtEl>
                                      </p:cBhvr>
                                      <p:to x="100000" y="100000"/>
                                    </p:animScale>
                                    <p:animScale>
                                      <p:cBhvr>
                                        <p:cTn id="121" dur="26">
                                          <p:stCondLst>
                                            <p:cond delay="1808"/>
                                          </p:stCondLst>
                                        </p:cTn>
                                        <p:tgtEl>
                                          <p:spTgt spid="24"/>
                                        </p:tgtEl>
                                      </p:cBhvr>
                                      <p:to x="100000" y="95000"/>
                                    </p:animScale>
                                    <p:animScale>
                                      <p:cBhvr>
                                        <p:cTn id="122" dur="166" decel="50000">
                                          <p:stCondLst>
                                            <p:cond delay="1834"/>
                                          </p:stCondLst>
                                        </p:cTn>
                                        <p:tgtEl>
                                          <p:spTgt spid="24"/>
                                        </p:tgtEl>
                                      </p:cBhvr>
                                      <p:to x="100000" y="100000"/>
                                    </p:animScale>
                                  </p:childTnLst>
                                </p:cTn>
                              </p:par>
                            </p:childTnLst>
                          </p:cTn>
                        </p:par>
                        <p:par>
                          <p:cTn id="123" fill="hold">
                            <p:stCondLst>
                              <p:cond delay="15000"/>
                            </p:stCondLst>
                            <p:childTnLst>
                              <p:par>
                                <p:cTn id="124" presetID="26"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wipe(down)">
                                      <p:cBhvr>
                                        <p:cTn id="126" dur="580">
                                          <p:stCondLst>
                                            <p:cond delay="0"/>
                                          </p:stCondLst>
                                        </p:cTn>
                                        <p:tgtEl>
                                          <p:spTgt spid="28"/>
                                        </p:tgtEl>
                                      </p:cBhvr>
                                    </p:animEffect>
                                    <p:anim calcmode="lin" valueType="num">
                                      <p:cBhvr>
                                        <p:cTn id="127"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2" dur="26">
                                          <p:stCondLst>
                                            <p:cond delay="650"/>
                                          </p:stCondLst>
                                        </p:cTn>
                                        <p:tgtEl>
                                          <p:spTgt spid="28"/>
                                        </p:tgtEl>
                                      </p:cBhvr>
                                      <p:to x="100000" y="60000"/>
                                    </p:animScale>
                                    <p:animScale>
                                      <p:cBhvr>
                                        <p:cTn id="133" dur="166" decel="50000">
                                          <p:stCondLst>
                                            <p:cond delay="676"/>
                                          </p:stCondLst>
                                        </p:cTn>
                                        <p:tgtEl>
                                          <p:spTgt spid="28"/>
                                        </p:tgtEl>
                                      </p:cBhvr>
                                      <p:to x="100000" y="100000"/>
                                    </p:animScale>
                                    <p:animScale>
                                      <p:cBhvr>
                                        <p:cTn id="134" dur="26">
                                          <p:stCondLst>
                                            <p:cond delay="1312"/>
                                          </p:stCondLst>
                                        </p:cTn>
                                        <p:tgtEl>
                                          <p:spTgt spid="28"/>
                                        </p:tgtEl>
                                      </p:cBhvr>
                                      <p:to x="100000" y="80000"/>
                                    </p:animScale>
                                    <p:animScale>
                                      <p:cBhvr>
                                        <p:cTn id="135" dur="166" decel="50000">
                                          <p:stCondLst>
                                            <p:cond delay="1338"/>
                                          </p:stCondLst>
                                        </p:cTn>
                                        <p:tgtEl>
                                          <p:spTgt spid="28"/>
                                        </p:tgtEl>
                                      </p:cBhvr>
                                      <p:to x="100000" y="100000"/>
                                    </p:animScale>
                                    <p:animScale>
                                      <p:cBhvr>
                                        <p:cTn id="136" dur="26">
                                          <p:stCondLst>
                                            <p:cond delay="1642"/>
                                          </p:stCondLst>
                                        </p:cTn>
                                        <p:tgtEl>
                                          <p:spTgt spid="28"/>
                                        </p:tgtEl>
                                      </p:cBhvr>
                                      <p:to x="100000" y="90000"/>
                                    </p:animScale>
                                    <p:animScale>
                                      <p:cBhvr>
                                        <p:cTn id="137" dur="166" decel="50000">
                                          <p:stCondLst>
                                            <p:cond delay="1668"/>
                                          </p:stCondLst>
                                        </p:cTn>
                                        <p:tgtEl>
                                          <p:spTgt spid="28"/>
                                        </p:tgtEl>
                                      </p:cBhvr>
                                      <p:to x="100000" y="100000"/>
                                    </p:animScale>
                                    <p:animScale>
                                      <p:cBhvr>
                                        <p:cTn id="138" dur="26">
                                          <p:stCondLst>
                                            <p:cond delay="1808"/>
                                          </p:stCondLst>
                                        </p:cTn>
                                        <p:tgtEl>
                                          <p:spTgt spid="28"/>
                                        </p:tgtEl>
                                      </p:cBhvr>
                                      <p:to x="100000" y="95000"/>
                                    </p:animScale>
                                    <p:animScale>
                                      <p:cBhvr>
                                        <p:cTn id="139" dur="166" decel="50000">
                                          <p:stCondLst>
                                            <p:cond delay="1834"/>
                                          </p:stCondLst>
                                        </p:cTn>
                                        <p:tgtEl>
                                          <p:spTgt spid="28"/>
                                        </p:tgtEl>
                                      </p:cBhvr>
                                      <p:to x="100000" y="100000"/>
                                    </p:animScale>
                                  </p:childTnLst>
                                </p:cTn>
                              </p:par>
                            </p:childTnLst>
                          </p:cTn>
                        </p:par>
                        <p:par>
                          <p:cTn id="140" fill="hold">
                            <p:stCondLst>
                              <p:cond delay="17000"/>
                            </p:stCondLst>
                            <p:childTnLst>
                              <p:par>
                                <p:cTn id="141" presetID="26" presetClass="entr" presetSubtype="0" fill="hold" grpId="0" nodeType="after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wipe(down)">
                                      <p:cBhvr>
                                        <p:cTn id="143" dur="580">
                                          <p:stCondLst>
                                            <p:cond delay="0"/>
                                          </p:stCondLst>
                                        </p:cTn>
                                        <p:tgtEl>
                                          <p:spTgt spid="37"/>
                                        </p:tgtEl>
                                      </p:cBhvr>
                                    </p:animEffect>
                                    <p:anim calcmode="lin" valueType="num">
                                      <p:cBhvr>
                                        <p:cTn id="144"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49" dur="26">
                                          <p:stCondLst>
                                            <p:cond delay="650"/>
                                          </p:stCondLst>
                                        </p:cTn>
                                        <p:tgtEl>
                                          <p:spTgt spid="37"/>
                                        </p:tgtEl>
                                      </p:cBhvr>
                                      <p:to x="100000" y="60000"/>
                                    </p:animScale>
                                    <p:animScale>
                                      <p:cBhvr>
                                        <p:cTn id="150" dur="166" decel="50000">
                                          <p:stCondLst>
                                            <p:cond delay="676"/>
                                          </p:stCondLst>
                                        </p:cTn>
                                        <p:tgtEl>
                                          <p:spTgt spid="37"/>
                                        </p:tgtEl>
                                      </p:cBhvr>
                                      <p:to x="100000" y="100000"/>
                                    </p:animScale>
                                    <p:animScale>
                                      <p:cBhvr>
                                        <p:cTn id="151" dur="26">
                                          <p:stCondLst>
                                            <p:cond delay="1312"/>
                                          </p:stCondLst>
                                        </p:cTn>
                                        <p:tgtEl>
                                          <p:spTgt spid="37"/>
                                        </p:tgtEl>
                                      </p:cBhvr>
                                      <p:to x="100000" y="80000"/>
                                    </p:animScale>
                                    <p:animScale>
                                      <p:cBhvr>
                                        <p:cTn id="152" dur="166" decel="50000">
                                          <p:stCondLst>
                                            <p:cond delay="1338"/>
                                          </p:stCondLst>
                                        </p:cTn>
                                        <p:tgtEl>
                                          <p:spTgt spid="37"/>
                                        </p:tgtEl>
                                      </p:cBhvr>
                                      <p:to x="100000" y="100000"/>
                                    </p:animScale>
                                    <p:animScale>
                                      <p:cBhvr>
                                        <p:cTn id="153" dur="26">
                                          <p:stCondLst>
                                            <p:cond delay="1642"/>
                                          </p:stCondLst>
                                        </p:cTn>
                                        <p:tgtEl>
                                          <p:spTgt spid="37"/>
                                        </p:tgtEl>
                                      </p:cBhvr>
                                      <p:to x="100000" y="90000"/>
                                    </p:animScale>
                                    <p:animScale>
                                      <p:cBhvr>
                                        <p:cTn id="154" dur="166" decel="50000">
                                          <p:stCondLst>
                                            <p:cond delay="1668"/>
                                          </p:stCondLst>
                                        </p:cTn>
                                        <p:tgtEl>
                                          <p:spTgt spid="37"/>
                                        </p:tgtEl>
                                      </p:cBhvr>
                                      <p:to x="100000" y="100000"/>
                                    </p:animScale>
                                    <p:animScale>
                                      <p:cBhvr>
                                        <p:cTn id="155" dur="26">
                                          <p:stCondLst>
                                            <p:cond delay="1808"/>
                                          </p:stCondLst>
                                        </p:cTn>
                                        <p:tgtEl>
                                          <p:spTgt spid="37"/>
                                        </p:tgtEl>
                                      </p:cBhvr>
                                      <p:to x="100000" y="95000"/>
                                    </p:animScale>
                                    <p:animScale>
                                      <p:cBhvr>
                                        <p:cTn id="156" dur="166" decel="50000">
                                          <p:stCondLst>
                                            <p:cond delay="1834"/>
                                          </p:stCondLst>
                                        </p:cTn>
                                        <p:tgtEl>
                                          <p:spTgt spid="37"/>
                                        </p:tgtEl>
                                      </p:cBhvr>
                                      <p:to x="100000" y="100000"/>
                                    </p:animScale>
                                  </p:childTnLst>
                                </p:cTn>
                              </p:par>
                            </p:childTnLst>
                          </p:cTn>
                        </p:par>
                        <p:par>
                          <p:cTn id="157" fill="hold">
                            <p:stCondLst>
                              <p:cond delay="19000"/>
                            </p:stCondLst>
                            <p:childTnLst>
                              <p:par>
                                <p:cTn id="158" presetID="26" presetClass="entr" presetSubtype="0" fill="hold" grpId="0" nodeType="afterEffect">
                                  <p:stCondLst>
                                    <p:cond delay="0"/>
                                  </p:stCondLst>
                                  <p:childTnLst>
                                    <p:set>
                                      <p:cBhvr>
                                        <p:cTn id="159" dur="1" fill="hold">
                                          <p:stCondLst>
                                            <p:cond delay="0"/>
                                          </p:stCondLst>
                                        </p:cTn>
                                        <p:tgtEl>
                                          <p:spTgt spid="40"/>
                                        </p:tgtEl>
                                        <p:attrNameLst>
                                          <p:attrName>style.visibility</p:attrName>
                                        </p:attrNameLst>
                                      </p:cBhvr>
                                      <p:to>
                                        <p:strVal val="visible"/>
                                      </p:to>
                                    </p:set>
                                    <p:animEffect transition="in" filter="wipe(down)">
                                      <p:cBhvr>
                                        <p:cTn id="160" dur="580">
                                          <p:stCondLst>
                                            <p:cond delay="0"/>
                                          </p:stCondLst>
                                        </p:cTn>
                                        <p:tgtEl>
                                          <p:spTgt spid="40"/>
                                        </p:tgtEl>
                                      </p:cBhvr>
                                    </p:animEffect>
                                    <p:anim calcmode="lin" valueType="num">
                                      <p:cBhvr>
                                        <p:cTn id="161"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6" dur="26">
                                          <p:stCondLst>
                                            <p:cond delay="650"/>
                                          </p:stCondLst>
                                        </p:cTn>
                                        <p:tgtEl>
                                          <p:spTgt spid="40"/>
                                        </p:tgtEl>
                                      </p:cBhvr>
                                      <p:to x="100000" y="60000"/>
                                    </p:animScale>
                                    <p:animScale>
                                      <p:cBhvr>
                                        <p:cTn id="167" dur="166" decel="50000">
                                          <p:stCondLst>
                                            <p:cond delay="676"/>
                                          </p:stCondLst>
                                        </p:cTn>
                                        <p:tgtEl>
                                          <p:spTgt spid="40"/>
                                        </p:tgtEl>
                                      </p:cBhvr>
                                      <p:to x="100000" y="100000"/>
                                    </p:animScale>
                                    <p:animScale>
                                      <p:cBhvr>
                                        <p:cTn id="168" dur="26">
                                          <p:stCondLst>
                                            <p:cond delay="1312"/>
                                          </p:stCondLst>
                                        </p:cTn>
                                        <p:tgtEl>
                                          <p:spTgt spid="40"/>
                                        </p:tgtEl>
                                      </p:cBhvr>
                                      <p:to x="100000" y="80000"/>
                                    </p:animScale>
                                    <p:animScale>
                                      <p:cBhvr>
                                        <p:cTn id="169" dur="166" decel="50000">
                                          <p:stCondLst>
                                            <p:cond delay="1338"/>
                                          </p:stCondLst>
                                        </p:cTn>
                                        <p:tgtEl>
                                          <p:spTgt spid="40"/>
                                        </p:tgtEl>
                                      </p:cBhvr>
                                      <p:to x="100000" y="100000"/>
                                    </p:animScale>
                                    <p:animScale>
                                      <p:cBhvr>
                                        <p:cTn id="170" dur="26">
                                          <p:stCondLst>
                                            <p:cond delay="1642"/>
                                          </p:stCondLst>
                                        </p:cTn>
                                        <p:tgtEl>
                                          <p:spTgt spid="40"/>
                                        </p:tgtEl>
                                      </p:cBhvr>
                                      <p:to x="100000" y="90000"/>
                                    </p:animScale>
                                    <p:animScale>
                                      <p:cBhvr>
                                        <p:cTn id="171" dur="166" decel="50000">
                                          <p:stCondLst>
                                            <p:cond delay="1668"/>
                                          </p:stCondLst>
                                        </p:cTn>
                                        <p:tgtEl>
                                          <p:spTgt spid="40"/>
                                        </p:tgtEl>
                                      </p:cBhvr>
                                      <p:to x="100000" y="100000"/>
                                    </p:animScale>
                                    <p:animScale>
                                      <p:cBhvr>
                                        <p:cTn id="172" dur="26">
                                          <p:stCondLst>
                                            <p:cond delay="1808"/>
                                          </p:stCondLst>
                                        </p:cTn>
                                        <p:tgtEl>
                                          <p:spTgt spid="40"/>
                                        </p:tgtEl>
                                      </p:cBhvr>
                                      <p:to x="100000" y="95000"/>
                                    </p:animScale>
                                    <p:animScale>
                                      <p:cBhvr>
                                        <p:cTn id="173" dur="166" decel="50000">
                                          <p:stCondLst>
                                            <p:cond delay="1834"/>
                                          </p:stCondLst>
                                        </p:cTn>
                                        <p:tgtEl>
                                          <p:spTgt spid="40"/>
                                        </p:tgtEl>
                                      </p:cBhvr>
                                      <p:to x="100000" y="100000"/>
                                    </p:animScale>
                                  </p:childTnLst>
                                </p:cTn>
                              </p:par>
                            </p:childTnLst>
                          </p:cTn>
                        </p:par>
                        <p:par>
                          <p:cTn id="174" fill="hold">
                            <p:stCondLst>
                              <p:cond delay="21000"/>
                            </p:stCondLst>
                            <p:childTnLst>
                              <p:par>
                                <p:cTn id="175" presetID="26" presetClass="entr" presetSubtype="0" fill="hold" grpId="0" nodeType="afterEffect">
                                  <p:stCondLst>
                                    <p:cond delay="0"/>
                                  </p:stCondLst>
                                  <p:childTnLst>
                                    <p:set>
                                      <p:cBhvr>
                                        <p:cTn id="176" dur="1" fill="hold">
                                          <p:stCondLst>
                                            <p:cond delay="0"/>
                                          </p:stCondLst>
                                        </p:cTn>
                                        <p:tgtEl>
                                          <p:spTgt spid="41"/>
                                        </p:tgtEl>
                                        <p:attrNameLst>
                                          <p:attrName>style.visibility</p:attrName>
                                        </p:attrNameLst>
                                      </p:cBhvr>
                                      <p:to>
                                        <p:strVal val="visible"/>
                                      </p:to>
                                    </p:set>
                                    <p:animEffect transition="in" filter="wipe(down)">
                                      <p:cBhvr>
                                        <p:cTn id="177" dur="580">
                                          <p:stCondLst>
                                            <p:cond delay="0"/>
                                          </p:stCondLst>
                                        </p:cTn>
                                        <p:tgtEl>
                                          <p:spTgt spid="41"/>
                                        </p:tgtEl>
                                      </p:cBhvr>
                                    </p:animEffect>
                                    <p:anim calcmode="lin" valueType="num">
                                      <p:cBhvr>
                                        <p:cTn id="178"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83" dur="26">
                                          <p:stCondLst>
                                            <p:cond delay="650"/>
                                          </p:stCondLst>
                                        </p:cTn>
                                        <p:tgtEl>
                                          <p:spTgt spid="41"/>
                                        </p:tgtEl>
                                      </p:cBhvr>
                                      <p:to x="100000" y="60000"/>
                                    </p:animScale>
                                    <p:animScale>
                                      <p:cBhvr>
                                        <p:cTn id="184" dur="166" decel="50000">
                                          <p:stCondLst>
                                            <p:cond delay="676"/>
                                          </p:stCondLst>
                                        </p:cTn>
                                        <p:tgtEl>
                                          <p:spTgt spid="41"/>
                                        </p:tgtEl>
                                      </p:cBhvr>
                                      <p:to x="100000" y="100000"/>
                                    </p:animScale>
                                    <p:animScale>
                                      <p:cBhvr>
                                        <p:cTn id="185" dur="26">
                                          <p:stCondLst>
                                            <p:cond delay="1312"/>
                                          </p:stCondLst>
                                        </p:cTn>
                                        <p:tgtEl>
                                          <p:spTgt spid="41"/>
                                        </p:tgtEl>
                                      </p:cBhvr>
                                      <p:to x="100000" y="80000"/>
                                    </p:animScale>
                                    <p:animScale>
                                      <p:cBhvr>
                                        <p:cTn id="186" dur="166" decel="50000">
                                          <p:stCondLst>
                                            <p:cond delay="1338"/>
                                          </p:stCondLst>
                                        </p:cTn>
                                        <p:tgtEl>
                                          <p:spTgt spid="41"/>
                                        </p:tgtEl>
                                      </p:cBhvr>
                                      <p:to x="100000" y="100000"/>
                                    </p:animScale>
                                    <p:animScale>
                                      <p:cBhvr>
                                        <p:cTn id="187" dur="26">
                                          <p:stCondLst>
                                            <p:cond delay="1642"/>
                                          </p:stCondLst>
                                        </p:cTn>
                                        <p:tgtEl>
                                          <p:spTgt spid="41"/>
                                        </p:tgtEl>
                                      </p:cBhvr>
                                      <p:to x="100000" y="90000"/>
                                    </p:animScale>
                                    <p:animScale>
                                      <p:cBhvr>
                                        <p:cTn id="188" dur="166" decel="50000">
                                          <p:stCondLst>
                                            <p:cond delay="1668"/>
                                          </p:stCondLst>
                                        </p:cTn>
                                        <p:tgtEl>
                                          <p:spTgt spid="41"/>
                                        </p:tgtEl>
                                      </p:cBhvr>
                                      <p:to x="100000" y="100000"/>
                                    </p:animScale>
                                    <p:animScale>
                                      <p:cBhvr>
                                        <p:cTn id="189" dur="26">
                                          <p:stCondLst>
                                            <p:cond delay="1808"/>
                                          </p:stCondLst>
                                        </p:cTn>
                                        <p:tgtEl>
                                          <p:spTgt spid="41"/>
                                        </p:tgtEl>
                                      </p:cBhvr>
                                      <p:to x="100000" y="95000"/>
                                    </p:animScale>
                                    <p:animScale>
                                      <p:cBhvr>
                                        <p:cTn id="190" dur="166" decel="50000">
                                          <p:stCondLst>
                                            <p:cond delay="1834"/>
                                          </p:stCondLst>
                                        </p:cTn>
                                        <p:tgtEl>
                                          <p:spTgt spid="41"/>
                                        </p:tgtEl>
                                      </p:cBhvr>
                                      <p:to x="100000" y="100000"/>
                                    </p:animScale>
                                  </p:childTnLst>
                                </p:cTn>
                              </p:par>
                            </p:childTnLst>
                          </p:cTn>
                        </p:par>
                        <p:par>
                          <p:cTn id="191" fill="hold">
                            <p:stCondLst>
                              <p:cond delay="23000"/>
                            </p:stCondLst>
                            <p:childTnLst>
                              <p:par>
                                <p:cTn id="192" presetID="26" presetClass="entr" presetSubtype="0" fill="hold" grpId="0" nodeType="afterEffect">
                                  <p:stCondLst>
                                    <p:cond delay="0"/>
                                  </p:stCondLst>
                                  <p:childTnLst>
                                    <p:set>
                                      <p:cBhvr>
                                        <p:cTn id="193" dur="1" fill="hold">
                                          <p:stCondLst>
                                            <p:cond delay="0"/>
                                          </p:stCondLst>
                                        </p:cTn>
                                        <p:tgtEl>
                                          <p:spTgt spid="42"/>
                                        </p:tgtEl>
                                        <p:attrNameLst>
                                          <p:attrName>style.visibility</p:attrName>
                                        </p:attrNameLst>
                                      </p:cBhvr>
                                      <p:to>
                                        <p:strVal val="visible"/>
                                      </p:to>
                                    </p:set>
                                    <p:animEffect transition="in" filter="wipe(down)">
                                      <p:cBhvr>
                                        <p:cTn id="194" dur="580">
                                          <p:stCondLst>
                                            <p:cond delay="0"/>
                                          </p:stCondLst>
                                        </p:cTn>
                                        <p:tgtEl>
                                          <p:spTgt spid="42"/>
                                        </p:tgtEl>
                                      </p:cBhvr>
                                    </p:animEffect>
                                    <p:anim calcmode="lin" valueType="num">
                                      <p:cBhvr>
                                        <p:cTn id="19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00" dur="26">
                                          <p:stCondLst>
                                            <p:cond delay="650"/>
                                          </p:stCondLst>
                                        </p:cTn>
                                        <p:tgtEl>
                                          <p:spTgt spid="42"/>
                                        </p:tgtEl>
                                      </p:cBhvr>
                                      <p:to x="100000" y="60000"/>
                                    </p:animScale>
                                    <p:animScale>
                                      <p:cBhvr>
                                        <p:cTn id="201" dur="166" decel="50000">
                                          <p:stCondLst>
                                            <p:cond delay="676"/>
                                          </p:stCondLst>
                                        </p:cTn>
                                        <p:tgtEl>
                                          <p:spTgt spid="42"/>
                                        </p:tgtEl>
                                      </p:cBhvr>
                                      <p:to x="100000" y="100000"/>
                                    </p:animScale>
                                    <p:animScale>
                                      <p:cBhvr>
                                        <p:cTn id="202" dur="26">
                                          <p:stCondLst>
                                            <p:cond delay="1312"/>
                                          </p:stCondLst>
                                        </p:cTn>
                                        <p:tgtEl>
                                          <p:spTgt spid="42"/>
                                        </p:tgtEl>
                                      </p:cBhvr>
                                      <p:to x="100000" y="80000"/>
                                    </p:animScale>
                                    <p:animScale>
                                      <p:cBhvr>
                                        <p:cTn id="203" dur="166" decel="50000">
                                          <p:stCondLst>
                                            <p:cond delay="1338"/>
                                          </p:stCondLst>
                                        </p:cTn>
                                        <p:tgtEl>
                                          <p:spTgt spid="42"/>
                                        </p:tgtEl>
                                      </p:cBhvr>
                                      <p:to x="100000" y="100000"/>
                                    </p:animScale>
                                    <p:animScale>
                                      <p:cBhvr>
                                        <p:cTn id="204" dur="26">
                                          <p:stCondLst>
                                            <p:cond delay="1642"/>
                                          </p:stCondLst>
                                        </p:cTn>
                                        <p:tgtEl>
                                          <p:spTgt spid="42"/>
                                        </p:tgtEl>
                                      </p:cBhvr>
                                      <p:to x="100000" y="90000"/>
                                    </p:animScale>
                                    <p:animScale>
                                      <p:cBhvr>
                                        <p:cTn id="205" dur="166" decel="50000">
                                          <p:stCondLst>
                                            <p:cond delay="1668"/>
                                          </p:stCondLst>
                                        </p:cTn>
                                        <p:tgtEl>
                                          <p:spTgt spid="42"/>
                                        </p:tgtEl>
                                      </p:cBhvr>
                                      <p:to x="100000" y="100000"/>
                                    </p:animScale>
                                    <p:animScale>
                                      <p:cBhvr>
                                        <p:cTn id="206" dur="26">
                                          <p:stCondLst>
                                            <p:cond delay="1808"/>
                                          </p:stCondLst>
                                        </p:cTn>
                                        <p:tgtEl>
                                          <p:spTgt spid="42"/>
                                        </p:tgtEl>
                                      </p:cBhvr>
                                      <p:to x="100000" y="95000"/>
                                    </p:animScale>
                                    <p:animScale>
                                      <p:cBhvr>
                                        <p:cTn id="207" dur="166" decel="50000">
                                          <p:stCondLst>
                                            <p:cond delay="1834"/>
                                          </p:stCondLst>
                                        </p:cTn>
                                        <p:tgtEl>
                                          <p:spTgt spid="42"/>
                                        </p:tgtEl>
                                      </p:cBhvr>
                                      <p:to x="100000" y="100000"/>
                                    </p:animScale>
                                  </p:childTnLst>
                                </p:cTn>
                              </p:par>
                            </p:childTnLst>
                          </p:cTn>
                        </p:par>
                        <p:par>
                          <p:cTn id="208" fill="hold">
                            <p:stCondLst>
                              <p:cond delay="25000"/>
                            </p:stCondLst>
                            <p:childTnLst>
                              <p:par>
                                <p:cTn id="209" presetID="26" presetClass="entr" presetSubtype="0" fill="hold" grpId="0" nodeType="afterEffect">
                                  <p:stCondLst>
                                    <p:cond delay="0"/>
                                  </p:stCondLst>
                                  <p:childTnLst>
                                    <p:set>
                                      <p:cBhvr>
                                        <p:cTn id="210" dur="1" fill="hold">
                                          <p:stCondLst>
                                            <p:cond delay="0"/>
                                          </p:stCondLst>
                                        </p:cTn>
                                        <p:tgtEl>
                                          <p:spTgt spid="46"/>
                                        </p:tgtEl>
                                        <p:attrNameLst>
                                          <p:attrName>style.visibility</p:attrName>
                                        </p:attrNameLst>
                                      </p:cBhvr>
                                      <p:to>
                                        <p:strVal val="visible"/>
                                      </p:to>
                                    </p:set>
                                    <p:animEffect transition="in" filter="wipe(down)">
                                      <p:cBhvr>
                                        <p:cTn id="211" dur="580">
                                          <p:stCondLst>
                                            <p:cond delay="0"/>
                                          </p:stCondLst>
                                        </p:cTn>
                                        <p:tgtEl>
                                          <p:spTgt spid="46"/>
                                        </p:tgtEl>
                                      </p:cBhvr>
                                    </p:animEffect>
                                    <p:anim calcmode="lin" valueType="num">
                                      <p:cBhvr>
                                        <p:cTn id="212"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217" dur="26">
                                          <p:stCondLst>
                                            <p:cond delay="650"/>
                                          </p:stCondLst>
                                        </p:cTn>
                                        <p:tgtEl>
                                          <p:spTgt spid="46"/>
                                        </p:tgtEl>
                                      </p:cBhvr>
                                      <p:to x="100000" y="60000"/>
                                    </p:animScale>
                                    <p:animScale>
                                      <p:cBhvr>
                                        <p:cTn id="218" dur="166" decel="50000">
                                          <p:stCondLst>
                                            <p:cond delay="676"/>
                                          </p:stCondLst>
                                        </p:cTn>
                                        <p:tgtEl>
                                          <p:spTgt spid="46"/>
                                        </p:tgtEl>
                                      </p:cBhvr>
                                      <p:to x="100000" y="100000"/>
                                    </p:animScale>
                                    <p:animScale>
                                      <p:cBhvr>
                                        <p:cTn id="219" dur="26">
                                          <p:stCondLst>
                                            <p:cond delay="1312"/>
                                          </p:stCondLst>
                                        </p:cTn>
                                        <p:tgtEl>
                                          <p:spTgt spid="46"/>
                                        </p:tgtEl>
                                      </p:cBhvr>
                                      <p:to x="100000" y="80000"/>
                                    </p:animScale>
                                    <p:animScale>
                                      <p:cBhvr>
                                        <p:cTn id="220" dur="166" decel="50000">
                                          <p:stCondLst>
                                            <p:cond delay="1338"/>
                                          </p:stCondLst>
                                        </p:cTn>
                                        <p:tgtEl>
                                          <p:spTgt spid="46"/>
                                        </p:tgtEl>
                                      </p:cBhvr>
                                      <p:to x="100000" y="100000"/>
                                    </p:animScale>
                                    <p:animScale>
                                      <p:cBhvr>
                                        <p:cTn id="221" dur="26">
                                          <p:stCondLst>
                                            <p:cond delay="1642"/>
                                          </p:stCondLst>
                                        </p:cTn>
                                        <p:tgtEl>
                                          <p:spTgt spid="46"/>
                                        </p:tgtEl>
                                      </p:cBhvr>
                                      <p:to x="100000" y="90000"/>
                                    </p:animScale>
                                    <p:animScale>
                                      <p:cBhvr>
                                        <p:cTn id="222" dur="166" decel="50000">
                                          <p:stCondLst>
                                            <p:cond delay="1668"/>
                                          </p:stCondLst>
                                        </p:cTn>
                                        <p:tgtEl>
                                          <p:spTgt spid="46"/>
                                        </p:tgtEl>
                                      </p:cBhvr>
                                      <p:to x="100000" y="100000"/>
                                    </p:animScale>
                                    <p:animScale>
                                      <p:cBhvr>
                                        <p:cTn id="223" dur="26">
                                          <p:stCondLst>
                                            <p:cond delay="1808"/>
                                          </p:stCondLst>
                                        </p:cTn>
                                        <p:tgtEl>
                                          <p:spTgt spid="46"/>
                                        </p:tgtEl>
                                      </p:cBhvr>
                                      <p:to x="100000" y="95000"/>
                                    </p:animScale>
                                    <p:animScale>
                                      <p:cBhvr>
                                        <p:cTn id="224" dur="166" decel="50000">
                                          <p:stCondLst>
                                            <p:cond delay="1834"/>
                                          </p:stCondLst>
                                        </p:cTn>
                                        <p:tgtEl>
                                          <p:spTgt spid="46"/>
                                        </p:tgtEl>
                                      </p:cBhvr>
                                      <p:to x="100000" y="100000"/>
                                    </p:animScale>
                                  </p:childTnLst>
                                </p:cTn>
                              </p:par>
                            </p:childTnLst>
                          </p:cTn>
                        </p:par>
                        <p:par>
                          <p:cTn id="225" fill="hold">
                            <p:stCondLst>
                              <p:cond delay="27000"/>
                            </p:stCondLst>
                            <p:childTnLst>
                              <p:par>
                                <p:cTn id="226" presetID="26" presetClass="entr" presetSubtype="0" fill="hold" grpId="0" nodeType="afterEffect">
                                  <p:stCondLst>
                                    <p:cond delay="0"/>
                                  </p:stCondLst>
                                  <p:childTnLst>
                                    <p:set>
                                      <p:cBhvr>
                                        <p:cTn id="227" dur="1" fill="hold">
                                          <p:stCondLst>
                                            <p:cond delay="0"/>
                                          </p:stCondLst>
                                        </p:cTn>
                                        <p:tgtEl>
                                          <p:spTgt spid="48"/>
                                        </p:tgtEl>
                                        <p:attrNameLst>
                                          <p:attrName>style.visibility</p:attrName>
                                        </p:attrNameLst>
                                      </p:cBhvr>
                                      <p:to>
                                        <p:strVal val="visible"/>
                                      </p:to>
                                    </p:set>
                                    <p:animEffect transition="in" filter="wipe(down)">
                                      <p:cBhvr>
                                        <p:cTn id="228" dur="580">
                                          <p:stCondLst>
                                            <p:cond delay="0"/>
                                          </p:stCondLst>
                                        </p:cTn>
                                        <p:tgtEl>
                                          <p:spTgt spid="48"/>
                                        </p:tgtEl>
                                      </p:cBhvr>
                                    </p:animEffect>
                                    <p:anim calcmode="lin" valueType="num">
                                      <p:cBhvr>
                                        <p:cTn id="229"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34" dur="26">
                                          <p:stCondLst>
                                            <p:cond delay="650"/>
                                          </p:stCondLst>
                                        </p:cTn>
                                        <p:tgtEl>
                                          <p:spTgt spid="48"/>
                                        </p:tgtEl>
                                      </p:cBhvr>
                                      <p:to x="100000" y="60000"/>
                                    </p:animScale>
                                    <p:animScale>
                                      <p:cBhvr>
                                        <p:cTn id="235" dur="166" decel="50000">
                                          <p:stCondLst>
                                            <p:cond delay="676"/>
                                          </p:stCondLst>
                                        </p:cTn>
                                        <p:tgtEl>
                                          <p:spTgt spid="48"/>
                                        </p:tgtEl>
                                      </p:cBhvr>
                                      <p:to x="100000" y="100000"/>
                                    </p:animScale>
                                    <p:animScale>
                                      <p:cBhvr>
                                        <p:cTn id="236" dur="26">
                                          <p:stCondLst>
                                            <p:cond delay="1312"/>
                                          </p:stCondLst>
                                        </p:cTn>
                                        <p:tgtEl>
                                          <p:spTgt spid="48"/>
                                        </p:tgtEl>
                                      </p:cBhvr>
                                      <p:to x="100000" y="80000"/>
                                    </p:animScale>
                                    <p:animScale>
                                      <p:cBhvr>
                                        <p:cTn id="237" dur="166" decel="50000">
                                          <p:stCondLst>
                                            <p:cond delay="1338"/>
                                          </p:stCondLst>
                                        </p:cTn>
                                        <p:tgtEl>
                                          <p:spTgt spid="48"/>
                                        </p:tgtEl>
                                      </p:cBhvr>
                                      <p:to x="100000" y="100000"/>
                                    </p:animScale>
                                    <p:animScale>
                                      <p:cBhvr>
                                        <p:cTn id="238" dur="26">
                                          <p:stCondLst>
                                            <p:cond delay="1642"/>
                                          </p:stCondLst>
                                        </p:cTn>
                                        <p:tgtEl>
                                          <p:spTgt spid="48"/>
                                        </p:tgtEl>
                                      </p:cBhvr>
                                      <p:to x="100000" y="90000"/>
                                    </p:animScale>
                                    <p:animScale>
                                      <p:cBhvr>
                                        <p:cTn id="239" dur="166" decel="50000">
                                          <p:stCondLst>
                                            <p:cond delay="1668"/>
                                          </p:stCondLst>
                                        </p:cTn>
                                        <p:tgtEl>
                                          <p:spTgt spid="48"/>
                                        </p:tgtEl>
                                      </p:cBhvr>
                                      <p:to x="100000" y="100000"/>
                                    </p:animScale>
                                    <p:animScale>
                                      <p:cBhvr>
                                        <p:cTn id="240" dur="26">
                                          <p:stCondLst>
                                            <p:cond delay="1808"/>
                                          </p:stCondLst>
                                        </p:cTn>
                                        <p:tgtEl>
                                          <p:spTgt spid="48"/>
                                        </p:tgtEl>
                                      </p:cBhvr>
                                      <p:to x="100000" y="95000"/>
                                    </p:animScale>
                                    <p:animScale>
                                      <p:cBhvr>
                                        <p:cTn id="241" dur="166" decel="50000">
                                          <p:stCondLst>
                                            <p:cond delay="1834"/>
                                          </p:stCondLst>
                                        </p:cTn>
                                        <p:tgtEl>
                                          <p:spTgt spid="48"/>
                                        </p:tgtEl>
                                      </p:cBhvr>
                                      <p:to x="100000" y="100000"/>
                                    </p:animScale>
                                  </p:childTnLst>
                                </p:cTn>
                              </p:par>
                            </p:childTnLst>
                          </p:cTn>
                        </p:par>
                        <p:par>
                          <p:cTn id="242" fill="hold">
                            <p:stCondLst>
                              <p:cond delay="29000"/>
                            </p:stCondLst>
                            <p:childTnLst>
                              <p:par>
                                <p:cTn id="243" presetID="26" presetClass="entr" presetSubtype="0" fill="hold" grpId="0" nodeType="afterEffect">
                                  <p:stCondLst>
                                    <p:cond delay="0"/>
                                  </p:stCondLst>
                                  <p:childTnLst>
                                    <p:set>
                                      <p:cBhvr>
                                        <p:cTn id="244" dur="1" fill="hold">
                                          <p:stCondLst>
                                            <p:cond delay="0"/>
                                          </p:stCondLst>
                                        </p:cTn>
                                        <p:tgtEl>
                                          <p:spTgt spid="49"/>
                                        </p:tgtEl>
                                        <p:attrNameLst>
                                          <p:attrName>style.visibility</p:attrName>
                                        </p:attrNameLst>
                                      </p:cBhvr>
                                      <p:to>
                                        <p:strVal val="visible"/>
                                      </p:to>
                                    </p:set>
                                    <p:animEffect transition="in" filter="wipe(down)">
                                      <p:cBhvr>
                                        <p:cTn id="245" dur="580">
                                          <p:stCondLst>
                                            <p:cond delay="0"/>
                                          </p:stCondLst>
                                        </p:cTn>
                                        <p:tgtEl>
                                          <p:spTgt spid="49"/>
                                        </p:tgtEl>
                                      </p:cBhvr>
                                    </p:animEffect>
                                    <p:anim calcmode="lin" valueType="num">
                                      <p:cBhvr>
                                        <p:cTn id="246"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251" dur="26">
                                          <p:stCondLst>
                                            <p:cond delay="650"/>
                                          </p:stCondLst>
                                        </p:cTn>
                                        <p:tgtEl>
                                          <p:spTgt spid="49"/>
                                        </p:tgtEl>
                                      </p:cBhvr>
                                      <p:to x="100000" y="60000"/>
                                    </p:animScale>
                                    <p:animScale>
                                      <p:cBhvr>
                                        <p:cTn id="252" dur="166" decel="50000">
                                          <p:stCondLst>
                                            <p:cond delay="676"/>
                                          </p:stCondLst>
                                        </p:cTn>
                                        <p:tgtEl>
                                          <p:spTgt spid="49"/>
                                        </p:tgtEl>
                                      </p:cBhvr>
                                      <p:to x="100000" y="100000"/>
                                    </p:animScale>
                                    <p:animScale>
                                      <p:cBhvr>
                                        <p:cTn id="253" dur="26">
                                          <p:stCondLst>
                                            <p:cond delay="1312"/>
                                          </p:stCondLst>
                                        </p:cTn>
                                        <p:tgtEl>
                                          <p:spTgt spid="49"/>
                                        </p:tgtEl>
                                      </p:cBhvr>
                                      <p:to x="100000" y="80000"/>
                                    </p:animScale>
                                    <p:animScale>
                                      <p:cBhvr>
                                        <p:cTn id="254" dur="166" decel="50000">
                                          <p:stCondLst>
                                            <p:cond delay="1338"/>
                                          </p:stCondLst>
                                        </p:cTn>
                                        <p:tgtEl>
                                          <p:spTgt spid="49"/>
                                        </p:tgtEl>
                                      </p:cBhvr>
                                      <p:to x="100000" y="100000"/>
                                    </p:animScale>
                                    <p:animScale>
                                      <p:cBhvr>
                                        <p:cTn id="255" dur="26">
                                          <p:stCondLst>
                                            <p:cond delay="1642"/>
                                          </p:stCondLst>
                                        </p:cTn>
                                        <p:tgtEl>
                                          <p:spTgt spid="49"/>
                                        </p:tgtEl>
                                      </p:cBhvr>
                                      <p:to x="100000" y="90000"/>
                                    </p:animScale>
                                    <p:animScale>
                                      <p:cBhvr>
                                        <p:cTn id="256" dur="166" decel="50000">
                                          <p:stCondLst>
                                            <p:cond delay="1668"/>
                                          </p:stCondLst>
                                        </p:cTn>
                                        <p:tgtEl>
                                          <p:spTgt spid="49"/>
                                        </p:tgtEl>
                                      </p:cBhvr>
                                      <p:to x="100000" y="100000"/>
                                    </p:animScale>
                                    <p:animScale>
                                      <p:cBhvr>
                                        <p:cTn id="257" dur="26">
                                          <p:stCondLst>
                                            <p:cond delay="1808"/>
                                          </p:stCondLst>
                                        </p:cTn>
                                        <p:tgtEl>
                                          <p:spTgt spid="49"/>
                                        </p:tgtEl>
                                      </p:cBhvr>
                                      <p:to x="100000" y="95000"/>
                                    </p:animScale>
                                    <p:animScale>
                                      <p:cBhvr>
                                        <p:cTn id="258" dur="166" decel="50000">
                                          <p:stCondLst>
                                            <p:cond delay="1834"/>
                                          </p:stCondLst>
                                        </p:cTn>
                                        <p:tgtEl>
                                          <p:spTgt spid="49"/>
                                        </p:tgtEl>
                                      </p:cBhvr>
                                      <p:to x="100000" y="100000"/>
                                    </p:animScale>
                                  </p:childTnLst>
                                </p:cTn>
                              </p:par>
                            </p:childTnLst>
                          </p:cTn>
                        </p:par>
                        <p:par>
                          <p:cTn id="259" fill="hold">
                            <p:stCondLst>
                              <p:cond delay="31000"/>
                            </p:stCondLst>
                            <p:childTnLst>
                              <p:par>
                                <p:cTn id="260" presetID="26" presetClass="entr" presetSubtype="0" fill="hold" grpId="0" nodeType="afterEffect">
                                  <p:stCondLst>
                                    <p:cond delay="0"/>
                                  </p:stCondLst>
                                  <p:childTnLst>
                                    <p:set>
                                      <p:cBhvr>
                                        <p:cTn id="261" dur="1" fill="hold">
                                          <p:stCondLst>
                                            <p:cond delay="0"/>
                                          </p:stCondLst>
                                        </p:cTn>
                                        <p:tgtEl>
                                          <p:spTgt spid="50"/>
                                        </p:tgtEl>
                                        <p:attrNameLst>
                                          <p:attrName>style.visibility</p:attrName>
                                        </p:attrNameLst>
                                      </p:cBhvr>
                                      <p:to>
                                        <p:strVal val="visible"/>
                                      </p:to>
                                    </p:set>
                                    <p:animEffect transition="in" filter="wipe(down)">
                                      <p:cBhvr>
                                        <p:cTn id="262" dur="580">
                                          <p:stCondLst>
                                            <p:cond delay="0"/>
                                          </p:stCondLst>
                                        </p:cTn>
                                        <p:tgtEl>
                                          <p:spTgt spid="50"/>
                                        </p:tgtEl>
                                      </p:cBhvr>
                                    </p:animEffect>
                                    <p:anim calcmode="lin" valueType="num">
                                      <p:cBhvr>
                                        <p:cTn id="263"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264"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265"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266"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267"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268" dur="26">
                                          <p:stCondLst>
                                            <p:cond delay="650"/>
                                          </p:stCondLst>
                                        </p:cTn>
                                        <p:tgtEl>
                                          <p:spTgt spid="50"/>
                                        </p:tgtEl>
                                      </p:cBhvr>
                                      <p:to x="100000" y="60000"/>
                                    </p:animScale>
                                    <p:animScale>
                                      <p:cBhvr>
                                        <p:cTn id="269" dur="166" decel="50000">
                                          <p:stCondLst>
                                            <p:cond delay="676"/>
                                          </p:stCondLst>
                                        </p:cTn>
                                        <p:tgtEl>
                                          <p:spTgt spid="50"/>
                                        </p:tgtEl>
                                      </p:cBhvr>
                                      <p:to x="100000" y="100000"/>
                                    </p:animScale>
                                    <p:animScale>
                                      <p:cBhvr>
                                        <p:cTn id="270" dur="26">
                                          <p:stCondLst>
                                            <p:cond delay="1312"/>
                                          </p:stCondLst>
                                        </p:cTn>
                                        <p:tgtEl>
                                          <p:spTgt spid="50"/>
                                        </p:tgtEl>
                                      </p:cBhvr>
                                      <p:to x="100000" y="80000"/>
                                    </p:animScale>
                                    <p:animScale>
                                      <p:cBhvr>
                                        <p:cTn id="271" dur="166" decel="50000">
                                          <p:stCondLst>
                                            <p:cond delay="1338"/>
                                          </p:stCondLst>
                                        </p:cTn>
                                        <p:tgtEl>
                                          <p:spTgt spid="50"/>
                                        </p:tgtEl>
                                      </p:cBhvr>
                                      <p:to x="100000" y="100000"/>
                                    </p:animScale>
                                    <p:animScale>
                                      <p:cBhvr>
                                        <p:cTn id="272" dur="26">
                                          <p:stCondLst>
                                            <p:cond delay="1642"/>
                                          </p:stCondLst>
                                        </p:cTn>
                                        <p:tgtEl>
                                          <p:spTgt spid="50"/>
                                        </p:tgtEl>
                                      </p:cBhvr>
                                      <p:to x="100000" y="90000"/>
                                    </p:animScale>
                                    <p:animScale>
                                      <p:cBhvr>
                                        <p:cTn id="273" dur="166" decel="50000">
                                          <p:stCondLst>
                                            <p:cond delay="1668"/>
                                          </p:stCondLst>
                                        </p:cTn>
                                        <p:tgtEl>
                                          <p:spTgt spid="50"/>
                                        </p:tgtEl>
                                      </p:cBhvr>
                                      <p:to x="100000" y="100000"/>
                                    </p:animScale>
                                    <p:animScale>
                                      <p:cBhvr>
                                        <p:cTn id="274" dur="26">
                                          <p:stCondLst>
                                            <p:cond delay="1808"/>
                                          </p:stCondLst>
                                        </p:cTn>
                                        <p:tgtEl>
                                          <p:spTgt spid="50"/>
                                        </p:tgtEl>
                                      </p:cBhvr>
                                      <p:to x="100000" y="95000"/>
                                    </p:animScale>
                                    <p:animScale>
                                      <p:cBhvr>
                                        <p:cTn id="275" dur="166" decel="50000">
                                          <p:stCondLst>
                                            <p:cond delay="1834"/>
                                          </p:stCondLst>
                                        </p:cTn>
                                        <p:tgtEl>
                                          <p:spTgt spid="50"/>
                                        </p:tgtEl>
                                      </p:cBhvr>
                                      <p:to x="100000" y="100000"/>
                                    </p:animScale>
                                  </p:childTnLst>
                                </p:cTn>
                              </p:par>
                            </p:childTnLst>
                          </p:cTn>
                        </p:par>
                        <p:par>
                          <p:cTn id="276" fill="hold">
                            <p:stCondLst>
                              <p:cond delay="33000"/>
                            </p:stCondLst>
                            <p:childTnLst>
                              <p:par>
                                <p:cTn id="277" presetID="26" presetClass="entr" presetSubtype="0" fill="hold" grpId="0" nodeType="afterEffect">
                                  <p:stCondLst>
                                    <p:cond delay="0"/>
                                  </p:stCondLst>
                                  <p:childTnLst>
                                    <p:set>
                                      <p:cBhvr>
                                        <p:cTn id="278" dur="1" fill="hold">
                                          <p:stCondLst>
                                            <p:cond delay="0"/>
                                          </p:stCondLst>
                                        </p:cTn>
                                        <p:tgtEl>
                                          <p:spTgt spid="55"/>
                                        </p:tgtEl>
                                        <p:attrNameLst>
                                          <p:attrName>style.visibility</p:attrName>
                                        </p:attrNameLst>
                                      </p:cBhvr>
                                      <p:to>
                                        <p:strVal val="visible"/>
                                      </p:to>
                                    </p:set>
                                    <p:animEffect transition="in" filter="wipe(down)">
                                      <p:cBhvr>
                                        <p:cTn id="279" dur="580">
                                          <p:stCondLst>
                                            <p:cond delay="0"/>
                                          </p:stCondLst>
                                        </p:cTn>
                                        <p:tgtEl>
                                          <p:spTgt spid="55"/>
                                        </p:tgtEl>
                                      </p:cBhvr>
                                    </p:animEffect>
                                    <p:anim calcmode="lin" valueType="num">
                                      <p:cBhvr>
                                        <p:cTn id="280"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285" dur="26">
                                          <p:stCondLst>
                                            <p:cond delay="650"/>
                                          </p:stCondLst>
                                        </p:cTn>
                                        <p:tgtEl>
                                          <p:spTgt spid="55"/>
                                        </p:tgtEl>
                                      </p:cBhvr>
                                      <p:to x="100000" y="60000"/>
                                    </p:animScale>
                                    <p:animScale>
                                      <p:cBhvr>
                                        <p:cTn id="286" dur="166" decel="50000">
                                          <p:stCondLst>
                                            <p:cond delay="676"/>
                                          </p:stCondLst>
                                        </p:cTn>
                                        <p:tgtEl>
                                          <p:spTgt spid="55"/>
                                        </p:tgtEl>
                                      </p:cBhvr>
                                      <p:to x="100000" y="100000"/>
                                    </p:animScale>
                                    <p:animScale>
                                      <p:cBhvr>
                                        <p:cTn id="287" dur="26">
                                          <p:stCondLst>
                                            <p:cond delay="1312"/>
                                          </p:stCondLst>
                                        </p:cTn>
                                        <p:tgtEl>
                                          <p:spTgt spid="55"/>
                                        </p:tgtEl>
                                      </p:cBhvr>
                                      <p:to x="100000" y="80000"/>
                                    </p:animScale>
                                    <p:animScale>
                                      <p:cBhvr>
                                        <p:cTn id="288" dur="166" decel="50000">
                                          <p:stCondLst>
                                            <p:cond delay="1338"/>
                                          </p:stCondLst>
                                        </p:cTn>
                                        <p:tgtEl>
                                          <p:spTgt spid="55"/>
                                        </p:tgtEl>
                                      </p:cBhvr>
                                      <p:to x="100000" y="100000"/>
                                    </p:animScale>
                                    <p:animScale>
                                      <p:cBhvr>
                                        <p:cTn id="289" dur="26">
                                          <p:stCondLst>
                                            <p:cond delay="1642"/>
                                          </p:stCondLst>
                                        </p:cTn>
                                        <p:tgtEl>
                                          <p:spTgt spid="55"/>
                                        </p:tgtEl>
                                      </p:cBhvr>
                                      <p:to x="100000" y="90000"/>
                                    </p:animScale>
                                    <p:animScale>
                                      <p:cBhvr>
                                        <p:cTn id="290" dur="166" decel="50000">
                                          <p:stCondLst>
                                            <p:cond delay="1668"/>
                                          </p:stCondLst>
                                        </p:cTn>
                                        <p:tgtEl>
                                          <p:spTgt spid="55"/>
                                        </p:tgtEl>
                                      </p:cBhvr>
                                      <p:to x="100000" y="100000"/>
                                    </p:animScale>
                                    <p:animScale>
                                      <p:cBhvr>
                                        <p:cTn id="291" dur="26">
                                          <p:stCondLst>
                                            <p:cond delay="1808"/>
                                          </p:stCondLst>
                                        </p:cTn>
                                        <p:tgtEl>
                                          <p:spTgt spid="55"/>
                                        </p:tgtEl>
                                      </p:cBhvr>
                                      <p:to x="100000" y="95000"/>
                                    </p:animScale>
                                    <p:animScale>
                                      <p:cBhvr>
                                        <p:cTn id="292" dur="166" decel="50000">
                                          <p:stCondLst>
                                            <p:cond delay="1834"/>
                                          </p:stCondLst>
                                        </p:cTn>
                                        <p:tgtEl>
                                          <p:spTgt spid="55"/>
                                        </p:tgtEl>
                                      </p:cBhvr>
                                      <p:to x="100000" y="100000"/>
                                    </p:animScale>
                                  </p:childTnLst>
                                </p:cTn>
                              </p:par>
                            </p:childTnLst>
                          </p:cTn>
                        </p:par>
                        <p:par>
                          <p:cTn id="293" fill="hold">
                            <p:stCondLst>
                              <p:cond delay="35000"/>
                            </p:stCondLst>
                            <p:childTnLst>
                              <p:par>
                                <p:cTn id="294" presetID="26" presetClass="entr" presetSubtype="0" fill="hold" grpId="0" nodeType="afterEffect">
                                  <p:stCondLst>
                                    <p:cond delay="0"/>
                                  </p:stCondLst>
                                  <p:childTnLst>
                                    <p:set>
                                      <p:cBhvr>
                                        <p:cTn id="295" dur="1" fill="hold">
                                          <p:stCondLst>
                                            <p:cond delay="0"/>
                                          </p:stCondLst>
                                        </p:cTn>
                                        <p:tgtEl>
                                          <p:spTgt spid="58"/>
                                        </p:tgtEl>
                                        <p:attrNameLst>
                                          <p:attrName>style.visibility</p:attrName>
                                        </p:attrNameLst>
                                      </p:cBhvr>
                                      <p:to>
                                        <p:strVal val="visible"/>
                                      </p:to>
                                    </p:set>
                                    <p:animEffect transition="in" filter="wipe(down)">
                                      <p:cBhvr>
                                        <p:cTn id="296" dur="580">
                                          <p:stCondLst>
                                            <p:cond delay="0"/>
                                          </p:stCondLst>
                                        </p:cTn>
                                        <p:tgtEl>
                                          <p:spTgt spid="58"/>
                                        </p:tgtEl>
                                      </p:cBhvr>
                                    </p:animEffect>
                                    <p:anim calcmode="lin" valueType="num">
                                      <p:cBhvr>
                                        <p:cTn id="297"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298"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99"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300"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301"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302" dur="26">
                                          <p:stCondLst>
                                            <p:cond delay="650"/>
                                          </p:stCondLst>
                                        </p:cTn>
                                        <p:tgtEl>
                                          <p:spTgt spid="58"/>
                                        </p:tgtEl>
                                      </p:cBhvr>
                                      <p:to x="100000" y="60000"/>
                                    </p:animScale>
                                    <p:animScale>
                                      <p:cBhvr>
                                        <p:cTn id="303" dur="166" decel="50000">
                                          <p:stCondLst>
                                            <p:cond delay="676"/>
                                          </p:stCondLst>
                                        </p:cTn>
                                        <p:tgtEl>
                                          <p:spTgt spid="58"/>
                                        </p:tgtEl>
                                      </p:cBhvr>
                                      <p:to x="100000" y="100000"/>
                                    </p:animScale>
                                    <p:animScale>
                                      <p:cBhvr>
                                        <p:cTn id="304" dur="26">
                                          <p:stCondLst>
                                            <p:cond delay="1312"/>
                                          </p:stCondLst>
                                        </p:cTn>
                                        <p:tgtEl>
                                          <p:spTgt spid="58"/>
                                        </p:tgtEl>
                                      </p:cBhvr>
                                      <p:to x="100000" y="80000"/>
                                    </p:animScale>
                                    <p:animScale>
                                      <p:cBhvr>
                                        <p:cTn id="305" dur="166" decel="50000">
                                          <p:stCondLst>
                                            <p:cond delay="1338"/>
                                          </p:stCondLst>
                                        </p:cTn>
                                        <p:tgtEl>
                                          <p:spTgt spid="58"/>
                                        </p:tgtEl>
                                      </p:cBhvr>
                                      <p:to x="100000" y="100000"/>
                                    </p:animScale>
                                    <p:animScale>
                                      <p:cBhvr>
                                        <p:cTn id="306" dur="26">
                                          <p:stCondLst>
                                            <p:cond delay="1642"/>
                                          </p:stCondLst>
                                        </p:cTn>
                                        <p:tgtEl>
                                          <p:spTgt spid="58"/>
                                        </p:tgtEl>
                                      </p:cBhvr>
                                      <p:to x="100000" y="90000"/>
                                    </p:animScale>
                                    <p:animScale>
                                      <p:cBhvr>
                                        <p:cTn id="307" dur="166" decel="50000">
                                          <p:stCondLst>
                                            <p:cond delay="1668"/>
                                          </p:stCondLst>
                                        </p:cTn>
                                        <p:tgtEl>
                                          <p:spTgt spid="58"/>
                                        </p:tgtEl>
                                      </p:cBhvr>
                                      <p:to x="100000" y="100000"/>
                                    </p:animScale>
                                    <p:animScale>
                                      <p:cBhvr>
                                        <p:cTn id="308" dur="26">
                                          <p:stCondLst>
                                            <p:cond delay="1808"/>
                                          </p:stCondLst>
                                        </p:cTn>
                                        <p:tgtEl>
                                          <p:spTgt spid="58"/>
                                        </p:tgtEl>
                                      </p:cBhvr>
                                      <p:to x="100000" y="95000"/>
                                    </p:animScale>
                                    <p:animScale>
                                      <p:cBhvr>
                                        <p:cTn id="309" dur="166" decel="50000">
                                          <p:stCondLst>
                                            <p:cond delay="1834"/>
                                          </p:stCondLst>
                                        </p:cTn>
                                        <p:tgtEl>
                                          <p:spTgt spid="58"/>
                                        </p:tgtEl>
                                      </p:cBhvr>
                                      <p:to x="100000" y="100000"/>
                                    </p:animScale>
                                  </p:childTnLst>
                                </p:cTn>
                              </p:par>
                            </p:childTnLst>
                          </p:cTn>
                        </p:par>
                        <p:par>
                          <p:cTn id="310" fill="hold">
                            <p:stCondLst>
                              <p:cond delay="37000"/>
                            </p:stCondLst>
                            <p:childTnLst>
                              <p:par>
                                <p:cTn id="311" presetID="26" presetClass="entr" presetSubtype="0" fill="hold" grpId="0" nodeType="afterEffect">
                                  <p:stCondLst>
                                    <p:cond delay="0"/>
                                  </p:stCondLst>
                                  <p:childTnLst>
                                    <p:set>
                                      <p:cBhvr>
                                        <p:cTn id="312" dur="1" fill="hold">
                                          <p:stCondLst>
                                            <p:cond delay="0"/>
                                          </p:stCondLst>
                                        </p:cTn>
                                        <p:tgtEl>
                                          <p:spTgt spid="63"/>
                                        </p:tgtEl>
                                        <p:attrNameLst>
                                          <p:attrName>style.visibility</p:attrName>
                                        </p:attrNameLst>
                                      </p:cBhvr>
                                      <p:to>
                                        <p:strVal val="visible"/>
                                      </p:to>
                                    </p:set>
                                    <p:animEffect transition="in" filter="wipe(down)">
                                      <p:cBhvr>
                                        <p:cTn id="313" dur="1450">
                                          <p:stCondLst>
                                            <p:cond delay="0"/>
                                          </p:stCondLst>
                                        </p:cTn>
                                        <p:tgtEl>
                                          <p:spTgt spid="63"/>
                                        </p:tgtEl>
                                      </p:cBhvr>
                                    </p:animEffect>
                                    <p:anim calcmode="lin" valueType="num">
                                      <p:cBhvr>
                                        <p:cTn id="314" dur="4555"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315" dur="1660"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316" dur="1660" tmFilter="0, 0; 0.125,0.2665; 0.25,0.4; 0.375,0.465; 0.5,0.5;  0.625,0.535; 0.75,0.6; 0.875,0.7335; 1,1">
                                          <p:stCondLst>
                                            <p:cond delay="1660"/>
                                          </p:stCondLst>
                                        </p:cTn>
                                        <p:tgtEl>
                                          <p:spTgt spid="63"/>
                                        </p:tgtEl>
                                        <p:attrNameLst>
                                          <p:attrName>ppt_y</p:attrName>
                                        </p:attrNameLst>
                                      </p:cBhvr>
                                      <p:tavLst>
                                        <p:tav tm="0" fmla="#ppt_y-sin(pi*$)/9">
                                          <p:val>
                                            <p:fltVal val="0"/>
                                          </p:val>
                                        </p:tav>
                                        <p:tav tm="100000">
                                          <p:val>
                                            <p:fltVal val="1"/>
                                          </p:val>
                                        </p:tav>
                                      </p:tavLst>
                                    </p:anim>
                                    <p:anim calcmode="lin" valueType="num">
                                      <p:cBhvr>
                                        <p:cTn id="317" dur="830" tmFilter="0, 0; 0.125,0.2665; 0.25,0.4; 0.375,0.465; 0.5,0.5;  0.625,0.535; 0.75,0.6; 0.875,0.7335; 1,1">
                                          <p:stCondLst>
                                            <p:cond delay="3310"/>
                                          </p:stCondLst>
                                        </p:cTn>
                                        <p:tgtEl>
                                          <p:spTgt spid="63"/>
                                        </p:tgtEl>
                                        <p:attrNameLst>
                                          <p:attrName>ppt_y</p:attrName>
                                        </p:attrNameLst>
                                      </p:cBhvr>
                                      <p:tavLst>
                                        <p:tav tm="0" fmla="#ppt_y-sin(pi*$)/27">
                                          <p:val>
                                            <p:fltVal val="0"/>
                                          </p:val>
                                        </p:tav>
                                        <p:tav tm="100000">
                                          <p:val>
                                            <p:fltVal val="1"/>
                                          </p:val>
                                        </p:tav>
                                      </p:tavLst>
                                    </p:anim>
                                    <p:anim calcmode="lin" valueType="num">
                                      <p:cBhvr>
                                        <p:cTn id="318" dur="410" tmFilter="0, 0; 0.125,0.2665; 0.25,0.4; 0.375,0.465; 0.5,0.5;  0.625,0.535; 0.75,0.6; 0.875,0.7335; 1,1">
                                          <p:stCondLst>
                                            <p:cond delay="4140"/>
                                          </p:stCondLst>
                                        </p:cTn>
                                        <p:tgtEl>
                                          <p:spTgt spid="63"/>
                                        </p:tgtEl>
                                        <p:attrNameLst>
                                          <p:attrName>ppt_y</p:attrName>
                                        </p:attrNameLst>
                                      </p:cBhvr>
                                      <p:tavLst>
                                        <p:tav tm="0" fmla="#ppt_y-sin(pi*$)/81">
                                          <p:val>
                                            <p:fltVal val="0"/>
                                          </p:val>
                                        </p:tav>
                                        <p:tav tm="100000">
                                          <p:val>
                                            <p:fltVal val="1"/>
                                          </p:val>
                                        </p:tav>
                                      </p:tavLst>
                                    </p:anim>
                                    <p:animScale>
                                      <p:cBhvr>
                                        <p:cTn id="319" dur="65">
                                          <p:stCondLst>
                                            <p:cond delay="1625"/>
                                          </p:stCondLst>
                                        </p:cTn>
                                        <p:tgtEl>
                                          <p:spTgt spid="63"/>
                                        </p:tgtEl>
                                      </p:cBhvr>
                                      <p:to x="100000" y="60000"/>
                                    </p:animScale>
                                    <p:animScale>
                                      <p:cBhvr>
                                        <p:cTn id="320" dur="415" decel="50000">
                                          <p:stCondLst>
                                            <p:cond delay="1690"/>
                                          </p:stCondLst>
                                        </p:cTn>
                                        <p:tgtEl>
                                          <p:spTgt spid="63"/>
                                        </p:tgtEl>
                                      </p:cBhvr>
                                      <p:to x="100000" y="100000"/>
                                    </p:animScale>
                                    <p:animScale>
                                      <p:cBhvr>
                                        <p:cTn id="321" dur="65">
                                          <p:stCondLst>
                                            <p:cond delay="3280"/>
                                          </p:stCondLst>
                                        </p:cTn>
                                        <p:tgtEl>
                                          <p:spTgt spid="63"/>
                                        </p:tgtEl>
                                      </p:cBhvr>
                                      <p:to x="100000" y="80000"/>
                                    </p:animScale>
                                    <p:animScale>
                                      <p:cBhvr>
                                        <p:cTn id="322" dur="415" decel="50000">
                                          <p:stCondLst>
                                            <p:cond delay="3345"/>
                                          </p:stCondLst>
                                        </p:cTn>
                                        <p:tgtEl>
                                          <p:spTgt spid="63"/>
                                        </p:tgtEl>
                                      </p:cBhvr>
                                      <p:to x="100000" y="100000"/>
                                    </p:animScale>
                                    <p:animScale>
                                      <p:cBhvr>
                                        <p:cTn id="323" dur="65">
                                          <p:stCondLst>
                                            <p:cond delay="4105"/>
                                          </p:stCondLst>
                                        </p:cTn>
                                        <p:tgtEl>
                                          <p:spTgt spid="63"/>
                                        </p:tgtEl>
                                      </p:cBhvr>
                                      <p:to x="100000" y="90000"/>
                                    </p:animScale>
                                    <p:animScale>
                                      <p:cBhvr>
                                        <p:cTn id="324" dur="415" decel="50000">
                                          <p:stCondLst>
                                            <p:cond delay="4170"/>
                                          </p:stCondLst>
                                        </p:cTn>
                                        <p:tgtEl>
                                          <p:spTgt spid="63"/>
                                        </p:tgtEl>
                                      </p:cBhvr>
                                      <p:to x="100000" y="100000"/>
                                    </p:animScale>
                                    <p:animScale>
                                      <p:cBhvr>
                                        <p:cTn id="325" dur="65">
                                          <p:stCondLst>
                                            <p:cond delay="4520"/>
                                          </p:stCondLst>
                                        </p:cTn>
                                        <p:tgtEl>
                                          <p:spTgt spid="63"/>
                                        </p:tgtEl>
                                      </p:cBhvr>
                                      <p:to x="100000" y="95000"/>
                                    </p:animScale>
                                    <p:animScale>
                                      <p:cBhvr>
                                        <p:cTn id="326" dur="415" decel="50000">
                                          <p:stCondLst>
                                            <p:cond delay="4585"/>
                                          </p:stCondLst>
                                        </p:cTn>
                                        <p:tgtEl>
                                          <p:spTgt spid="63"/>
                                        </p:tgtEl>
                                      </p:cBhvr>
                                      <p:to x="100000" y="100000"/>
                                    </p:animScale>
                                  </p:childTnLst>
                                </p:cTn>
                              </p:par>
                            </p:childTnLst>
                          </p:cTn>
                        </p:par>
                        <p:par>
                          <p:cTn id="327" fill="hold">
                            <p:stCondLst>
                              <p:cond delay="42000"/>
                            </p:stCondLst>
                            <p:childTnLst>
                              <p:par>
                                <p:cTn id="328" presetID="26" presetClass="entr" presetSubtype="0" fill="hold" grpId="0" nodeType="afterEffect">
                                  <p:stCondLst>
                                    <p:cond delay="0"/>
                                  </p:stCondLst>
                                  <p:childTnLst>
                                    <p:set>
                                      <p:cBhvr>
                                        <p:cTn id="329" dur="1" fill="hold">
                                          <p:stCondLst>
                                            <p:cond delay="0"/>
                                          </p:stCondLst>
                                        </p:cTn>
                                        <p:tgtEl>
                                          <p:spTgt spid="64"/>
                                        </p:tgtEl>
                                        <p:attrNameLst>
                                          <p:attrName>style.visibility</p:attrName>
                                        </p:attrNameLst>
                                      </p:cBhvr>
                                      <p:to>
                                        <p:strVal val="visible"/>
                                      </p:to>
                                    </p:set>
                                    <p:animEffect transition="in" filter="wipe(down)">
                                      <p:cBhvr>
                                        <p:cTn id="330" dur="580">
                                          <p:stCondLst>
                                            <p:cond delay="0"/>
                                          </p:stCondLst>
                                        </p:cTn>
                                        <p:tgtEl>
                                          <p:spTgt spid="64"/>
                                        </p:tgtEl>
                                      </p:cBhvr>
                                    </p:animEffect>
                                    <p:anim calcmode="lin" valueType="num">
                                      <p:cBhvr>
                                        <p:cTn id="331"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332"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333"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334"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335"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336" dur="26">
                                          <p:stCondLst>
                                            <p:cond delay="650"/>
                                          </p:stCondLst>
                                        </p:cTn>
                                        <p:tgtEl>
                                          <p:spTgt spid="64"/>
                                        </p:tgtEl>
                                      </p:cBhvr>
                                      <p:to x="100000" y="60000"/>
                                    </p:animScale>
                                    <p:animScale>
                                      <p:cBhvr>
                                        <p:cTn id="337" dur="166" decel="50000">
                                          <p:stCondLst>
                                            <p:cond delay="676"/>
                                          </p:stCondLst>
                                        </p:cTn>
                                        <p:tgtEl>
                                          <p:spTgt spid="64"/>
                                        </p:tgtEl>
                                      </p:cBhvr>
                                      <p:to x="100000" y="100000"/>
                                    </p:animScale>
                                    <p:animScale>
                                      <p:cBhvr>
                                        <p:cTn id="338" dur="26">
                                          <p:stCondLst>
                                            <p:cond delay="1312"/>
                                          </p:stCondLst>
                                        </p:cTn>
                                        <p:tgtEl>
                                          <p:spTgt spid="64"/>
                                        </p:tgtEl>
                                      </p:cBhvr>
                                      <p:to x="100000" y="80000"/>
                                    </p:animScale>
                                    <p:animScale>
                                      <p:cBhvr>
                                        <p:cTn id="339" dur="166" decel="50000">
                                          <p:stCondLst>
                                            <p:cond delay="1338"/>
                                          </p:stCondLst>
                                        </p:cTn>
                                        <p:tgtEl>
                                          <p:spTgt spid="64"/>
                                        </p:tgtEl>
                                      </p:cBhvr>
                                      <p:to x="100000" y="100000"/>
                                    </p:animScale>
                                    <p:animScale>
                                      <p:cBhvr>
                                        <p:cTn id="340" dur="26">
                                          <p:stCondLst>
                                            <p:cond delay="1642"/>
                                          </p:stCondLst>
                                        </p:cTn>
                                        <p:tgtEl>
                                          <p:spTgt spid="64"/>
                                        </p:tgtEl>
                                      </p:cBhvr>
                                      <p:to x="100000" y="90000"/>
                                    </p:animScale>
                                    <p:animScale>
                                      <p:cBhvr>
                                        <p:cTn id="341" dur="166" decel="50000">
                                          <p:stCondLst>
                                            <p:cond delay="1668"/>
                                          </p:stCondLst>
                                        </p:cTn>
                                        <p:tgtEl>
                                          <p:spTgt spid="64"/>
                                        </p:tgtEl>
                                      </p:cBhvr>
                                      <p:to x="100000" y="100000"/>
                                    </p:animScale>
                                    <p:animScale>
                                      <p:cBhvr>
                                        <p:cTn id="342" dur="26">
                                          <p:stCondLst>
                                            <p:cond delay="1808"/>
                                          </p:stCondLst>
                                        </p:cTn>
                                        <p:tgtEl>
                                          <p:spTgt spid="64"/>
                                        </p:tgtEl>
                                      </p:cBhvr>
                                      <p:to x="100000" y="95000"/>
                                    </p:animScale>
                                    <p:animScale>
                                      <p:cBhvr>
                                        <p:cTn id="343" dur="166" decel="50000">
                                          <p:stCondLst>
                                            <p:cond delay="1834"/>
                                          </p:stCondLst>
                                        </p:cTn>
                                        <p:tgtEl>
                                          <p:spTgt spid="64"/>
                                        </p:tgtEl>
                                      </p:cBhvr>
                                      <p:to x="100000" y="100000"/>
                                    </p:animScale>
                                  </p:childTnLst>
                                </p:cTn>
                              </p:par>
                            </p:childTnLst>
                          </p:cTn>
                        </p:par>
                        <p:par>
                          <p:cTn id="344" fill="hold">
                            <p:stCondLst>
                              <p:cond delay="44000"/>
                            </p:stCondLst>
                            <p:childTnLst>
                              <p:par>
                                <p:cTn id="345" presetID="26" presetClass="entr" presetSubtype="0" fill="hold" grpId="0" nodeType="afterEffect">
                                  <p:stCondLst>
                                    <p:cond delay="0"/>
                                  </p:stCondLst>
                                  <p:childTnLst>
                                    <p:set>
                                      <p:cBhvr>
                                        <p:cTn id="346" dur="1" fill="hold">
                                          <p:stCondLst>
                                            <p:cond delay="0"/>
                                          </p:stCondLst>
                                        </p:cTn>
                                        <p:tgtEl>
                                          <p:spTgt spid="4"/>
                                        </p:tgtEl>
                                        <p:attrNameLst>
                                          <p:attrName>style.visibility</p:attrName>
                                        </p:attrNameLst>
                                      </p:cBhvr>
                                      <p:to>
                                        <p:strVal val="visible"/>
                                      </p:to>
                                    </p:set>
                                    <p:animEffect transition="in" filter="wipe(down)">
                                      <p:cBhvr>
                                        <p:cTn id="347" dur="580">
                                          <p:stCondLst>
                                            <p:cond delay="0"/>
                                          </p:stCondLst>
                                        </p:cTn>
                                        <p:tgtEl>
                                          <p:spTgt spid="4"/>
                                        </p:tgtEl>
                                      </p:cBhvr>
                                    </p:animEffect>
                                    <p:anim calcmode="lin" valueType="num">
                                      <p:cBhvr>
                                        <p:cTn id="34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3" dur="26">
                                          <p:stCondLst>
                                            <p:cond delay="650"/>
                                          </p:stCondLst>
                                        </p:cTn>
                                        <p:tgtEl>
                                          <p:spTgt spid="4"/>
                                        </p:tgtEl>
                                      </p:cBhvr>
                                      <p:to x="100000" y="60000"/>
                                    </p:animScale>
                                    <p:animScale>
                                      <p:cBhvr>
                                        <p:cTn id="354" dur="166" decel="50000">
                                          <p:stCondLst>
                                            <p:cond delay="676"/>
                                          </p:stCondLst>
                                        </p:cTn>
                                        <p:tgtEl>
                                          <p:spTgt spid="4"/>
                                        </p:tgtEl>
                                      </p:cBhvr>
                                      <p:to x="100000" y="100000"/>
                                    </p:animScale>
                                    <p:animScale>
                                      <p:cBhvr>
                                        <p:cTn id="355" dur="26">
                                          <p:stCondLst>
                                            <p:cond delay="1312"/>
                                          </p:stCondLst>
                                        </p:cTn>
                                        <p:tgtEl>
                                          <p:spTgt spid="4"/>
                                        </p:tgtEl>
                                      </p:cBhvr>
                                      <p:to x="100000" y="80000"/>
                                    </p:animScale>
                                    <p:animScale>
                                      <p:cBhvr>
                                        <p:cTn id="356" dur="166" decel="50000">
                                          <p:stCondLst>
                                            <p:cond delay="1338"/>
                                          </p:stCondLst>
                                        </p:cTn>
                                        <p:tgtEl>
                                          <p:spTgt spid="4"/>
                                        </p:tgtEl>
                                      </p:cBhvr>
                                      <p:to x="100000" y="100000"/>
                                    </p:animScale>
                                    <p:animScale>
                                      <p:cBhvr>
                                        <p:cTn id="357" dur="26">
                                          <p:stCondLst>
                                            <p:cond delay="1642"/>
                                          </p:stCondLst>
                                        </p:cTn>
                                        <p:tgtEl>
                                          <p:spTgt spid="4"/>
                                        </p:tgtEl>
                                      </p:cBhvr>
                                      <p:to x="100000" y="90000"/>
                                    </p:animScale>
                                    <p:animScale>
                                      <p:cBhvr>
                                        <p:cTn id="358" dur="166" decel="50000">
                                          <p:stCondLst>
                                            <p:cond delay="1668"/>
                                          </p:stCondLst>
                                        </p:cTn>
                                        <p:tgtEl>
                                          <p:spTgt spid="4"/>
                                        </p:tgtEl>
                                      </p:cBhvr>
                                      <p:to x="100000" y="100000"/>
                                    </p:animScale>
                                    <p:animScale>
                                      <p:cBhvr>
                                        <p:cTn id="359" dur="26">
                                          <p:stCondLst>
                                            <p:cond delay="1808"/>
                                          </p:stCondLst>
                                        </p:cTn>
                                        <p:tgtEl>
                                          <p:spTgt spid="4"/>
                                        </p:tgtEl>
                                      </p:cBhvr>
                                      <p:to x="100000" y="95000"/>
                                    </p:animScale>
                                    <p:animScale>
                                      <p:cBhvr>
                                        <p:cTn id="360" dur="166" decel="50000">
                                          <p:stCondLst>
                                            <p:cond delay="1834"/>
                                          </p:stCondLst>
                                        </p:cTn>
                                        <p:tgtEl>
                                          <p:spTgt spid="4"/>
                                        </p:tgtEl>
                                      </p:cBhvr>
                                      <p:to x="100000" y="100000"/>
                                    </p:animScale>
                                  </p:childTnLst>
                                </p:cTn>
                              </p:par>
                            </p:childTnLst>
                          </p:cTn>
                        </p:par>
                        <p:par>
                          <p:cTn id="361" fill="hold">
                            <p:stCondLst>
                              <p:cond delay="46000"/>
                            </p:stCondLst>
                            <p:childTnLst>
                              <p:par>
                                <p:cTn id="362" presetID="26" presetClass="entr" presetSubtype="0" fill="hold" grpId="0" nodeType="afterEffect">
                                  <p:stCondLst>
                                    <p:cond delay="0"/>
                                  </p:stCondLst>
                                  <p:childTnLst>
                                    <p:set>
                                      <p:cBhvr>
                                        <p:cTn id="363" dur="1" fill="hold">
                                          <p:stCondLst>
                                            <p:cond delay="0"/>
                                          </p:stCondLst>
                                        </p:cTn>
                                        <p:tgtEl>
                                          <p:spTgt spid="5"/>
                                        </p:tgtEl>
                                        <p:attrNameLst>
                                          <p:attrName>style.visibility</p:attrName>
                                        </p:attrNameLst>
                                      </p:cBhvr>
                                      <p:to>
                                        <p:strVal val="visible"/>
                                      </p:to>
                                    </p:set>
                                    <p:animEffect transition="in" filter="wipe(down)">
                                      <p:cBhvr>
                                        <p:cTn id="364" dur="580">
                                          <p:stCondLst>
                                            <p:cond delay="0"/>
                                          </p:stCondLst>
                                        </p:cTn>
                                        <p:tgtEl>
                                          <p:spTgt spid="5"/>
                                        </p:tgtEl>
                                      </p:cBhvr>
                                    </p:animEffect>
                                    <p:anim calcmode="lin" valueType="num">
                                      <p:cBhvr>
                                        <p:cTn id="36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0" dur="26">
                                          <p:stCondLst>
                                            <p:cond delay="650"/>
                                          </p:stCondLst>
                                        </p:cTn>
                                        <p:tgtEl>
                                          <p:spTgt spid="5"/>
                                        </p:tgtEl>
                                      </p:cBhvr>
                                      <p:to x="100000" y="60000"/>
                                    </p:animScale>
                                    <p:animScale>
                                      <p:cBhvr>
                                        <p:cTn id="371" dur="166" decel="50000">
                                          <p:stCondLst>
                                            <p:cond delay="676"/>
                                          </p:stCondLst>
                                        </p:cTn>
                                        <p:tgtEl>
                                          <p:spTgt spid="5"/>
                                        </p:tgtEl>
                                      </p:cBhvr>
                                      <p:to x="100000" y="100000"/>
                                    </p:animScale>
                                    <p:animScale>
                                      <p:cBhvr>
                                        <p:cTn id="372" dur="26">
                                          <p:stCondLst>
                                            <p:cond delay="1312"/>
                                          </p:stCondLst>
                                        </p:cTn>
                                        <p:tgtEl>
                                          <p:spTgt spid="5"/>
                                        </p:tgtEl>
                                      </p:cBhvr>
                                      <p:to x="100000" y="80000"/>
                                    </p:animScale>
                                    <p:animScale>
                                      <p:cBhvr>
                                        <p:cTn id="373" dur="166" decel="50000">
                                          <p:stCondLst>
                                            <p:cond delay="1338"/>
                                          </p:stCondLst>
                                        </p:cTn>
                                        <p:tgtEl>
                                          <p:spTgt spid="5"/>
                                        </p:tgtEl>
                                      </p:cBhvr>
                                      <p:to x="100000" y="100000"/>
                                    </p:animScale>
                                    <p:animScale>
                                      <p:cBhvr>
                                        <p:cTn id="374" dur="26">
                                          <p:stCondLst>
                                            <p:cond delay="1642"/>
                                          </p:stCondLst>
                                        </p:cTn>
                                        <p:tgtEl>
                                          <p:spTgt spid="5"/>
                                        </p:tgtEl>
                                      </p:cBhvr>
                                      <p:to x="100000" y="90000"/>
                                    </p:animScale>
                                    <p:animScale>
                                      <p:cBhvr>
                                        <p:cTn id="375" dur="166" decel="50000">
                                          <p:stCondLst>
                                            <p:cond delay="1668"/>
                                          </p:stCondLst>
                                        </p:cTn>
                                        <p:tgtEl>
                                          <p:spTgt spid="5"/>
                                        </p:tgtEl>
                                      </p:cBhvr>
                                      <p:to x="100000" y="100000"/>
                                    </p:animScale>
                                    <p:animScale>
                                      <p:cBhvr>
                                        <p:cTn id="376" dur="26">
                                          <p:stCondLst>
                                            <p:cond delay="1808"/>
                                          </p:stCondLst>
                                        </p:cTn>
                                        <p:tgtEl>
                                          <p:spTgt spid="5"/>
                                        </p:tgtEl>
                                      </p:cBhvr>
                                      <p:to x="100000" y="95000"/>
                                    </p:animScale>
                                    <p:animScale>
                                      <p:cBhvr>
                                        <p:cTn id="377" dur="166" decel="50000">
                                          <p:stCondLst>
                                            <p:cond delay="1834"/>
                                          </p:stCondLst>
                                        </p:cTn>
                                        <p:tgtEl>
                                          <p:spTgt spid="5"/>
                                        </p:tgtEl>
                                      </p:cBhvr>
                                      <p:to x="100000" y="100000"/>
                                    </p:animScale>
                                  </p:childTnLst>
                                </p:cTn>
                              </p:par>
                            </p:childTnLst>
                          </p:cTn>
                        </p:par>
                        <p:par>
                          <p:cTn id="378" fill="hold">
                            <p:stCondLst>
                              <p:cond delay="48000"/>
                            </p:stCondLst>
                            <p:childTnLst>
                              <p:par>
                                <p:cTn id="379" presetID="26" presetClass="entr" presetSubtype="0" fill="hold" grpId="0" nodeType="afterEffect">
                                  <p:stCondLst>
                                    <p:cond delay="0"/>
                                  </p:stCondLst>
                                  <p:childTnLst>
                                    <p:set>
                                      <p:cBhvr>
                                        <p:cTn id="380" dur="1" fill="hold">
                                          <p:stCondLst>
                                            <p:cond delay="0"/>
                                          </p:stCondLst>
                                        </p:cTn>
                                        <p:tgtEl>
                                          <p:spTgt spid="6"/>
                                        </p:tgtEl>
                                        <p:attrNameLst>
                                          <p:attrName>style.visibility</p:attrName>
                                        </p:attrNameLst>
                                      </p:cBhvr>
                                      <p:to>
                                        <p:strVal val="visible"/>
                                      </p:to>
                                    </p:set>
                                    <p:animEffect transition="in" filter="wipe(down)">
                                      <p:cBhvr>
                                        <p:cTn id="381" dur="580">
                                          <p:stCondLst>
                                            <p:cond delay="0"/>
                                          </p:stCondLst>
                                        </p:cTn>
                                        <p:tgtEl>
                                          <p:spTgt spid="6"/>
                                        </p:tgtEl>
                                      </p:cBhvr>
                                    </p:animEffect>
                                    <p:anim calcmode="lin" valueType="num">
                                      <p:cBhvr>
                                        <p:cTn id="38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8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8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7" dur="26">
                                          <p:stCondLst>
                                            <p:cond delay="650"/>
                                          </p:stCondLst>
                                        </p:cTn>
                                        <p:tgtEl>
                                          <p:spTgt spid="6"/>
                                        </p:tgtEl>
                                      </p:cBhvr>
                                      <p:to x="100000" y="60000"/>
                                    </p:animScale>
                                    <p:animScale>
                                      <p:cBhvr>
                                        <p:cTn id="388" dur="166" decel="50000">
                                          <p:stCondLst>
                                            <p:cond delay="676"/>
                                          </p:stCondLst>
                                        </p:cTn>
                                        <p:tgtEl>
                                          <p:spTgt spid="6"/>
                                        </p:tgtEl>
                                      </p:cBhvr>
                                      <p:to x="100000" y="100000"/>
                                    </p:animScale>
                                    <p:animScale>
                                      <p:cBhvr>
                                        <p:cTn id="389" dur="26">
                                          <p:stCondLst>
                                            <p:cond delay="1312"/>
                                          </p:stCondLst>
                                        </p:cTn>
                                        <p:tgtEl>
                                          <p:spTgt spid="6"/>
                                        </p:tgtEl>
                                      </p:cBhvr>
                                      <p:to x="100000" y="80000"/>
                                    </p:animScale>
                                    <p:animScale>
                                      <p:cBhvr>
                                        <p:cTn id="390" dur="166" decel="50000">
                                          <p:stCondLst>
                                            <p:cond delay="1338"/>
                                          </p:stCondLst>
                                        </p:cTn>
                                        <p:tgtEl>
                                          <p:spTgt spid="6"/>
                                        </p:tgtEl>
                                      </p:cBhvr>
                                      <p:to x="100000" y="100000"/>
                                    </p:animScale>
                                    <p:animScale>
                                      <p:cBhvr>
                                        <p:cTn id="391" dur="26">
                                          <p:stCondLst>
                                            <p:cond delay="1642"/>
                                          </p:stCondLst>
                                        </p:cTn>
                                        <p:tgtEl>
                                          <p:spTgt spid="6"/>
                                        </p:tgtEl>
                                      </p:cBhvr>
                                      <p:to x="100000" y="90000"/>
                                    </p:animScale>
                                    <p:animScale>
                                      <p:cBhvr>
                                        <p:cTn id="392" dur="166" decel="50000">
                                          <p:stCondLst>
                                            <p:cond delay="1668"/>
                                          </p:stCondLst>
                                        </p:cTn>
                                        <p:tgtEl>
                                          <p:spTgt spid="6"/>
                                        </p:tgtEl>
                                      </p:cBhvr>
                                      <p:to x="100000" y="100000"/>
                                    </p:animScale>
                                    <p:animScale>
                                      <p:cBhvr>
                                        <p:cTn id="393" dur="26">
                                          <p:stCondLst>
                                            <p:cond delay="1808"/>
                                          </p:stCondLst>
                                        </p:cTn>
                                        <p:tgtEl>
                                          <p:spTgt spid="6"/>
                                        </p:tgtEl>
                                      </p:cBhvr>
                                      <p:to x="100000" y="95000"/>
                                    </p:animScale>
                                    <p:animScale>
                                      <p:cBhvr>
                                        <p:cTn id="394" dur="166" decel="50000">
                                          <p:stCondLst>
                                            <p:cond delay="1834"/>
                                          </p:stCondLst>
                                        </p:cTn>
                                        <p:tgtEl>
                                          <p:spTgt spid="6"/>
                                        </p:tgtEl>
                                      </p:cBhvr>
                                      <p:to x="100000" y="100000"/>
                                    </p:animScale>
                                  </p:childTnLst>
                                </p:cTn>
                              </p:par>
                            </p:childTnLst>
                          </p:cTn>
                        </p:par>
                      </p:childTnLst>
                    </p:cTn>
                  </p:par>
                  <p:par>
                    <p:cTn id="395" fill="hold">
                      <p:stCondLst>
                        <p:cond delay="indefinite"/>
                      </p:stCondLst>
                      <p:childTnLst>
                        <p:par>
                          <p:cTn id="396" fill="hold">
                            <p:stCondLst>
                              <p:cond delay="0"/>
                            </p:stCondLst>
                            <p:childTnLst>
                              <p:par>
                                <p:cTn id="397" presetID="31" presetClass="entr" presetSubtype="0" fill="hold" nodeType="clickEffect">
                                  <p:stCondLst>
                                    <p:cond delay="0"/>
                                  </p:stCondLst>
                                  <p:childTnLst>
                                    <p:set>
                                      <p:cBhvr>
                                        <p:cTn id="398" dur="1" fill="hold">
                                          <p:stCondLst>
                                            <p:cond delay="0"/>
                                          </p:stCondLst>
                                        </p:cTn>
                                        <p:tgtEl>
                                          <p:spTgt spid="3"/>
                                        </p:tgtEl>
                                        <p:attrNameLst>
                                          <p:attrName>style.visibility</p:attrName>
                                        </p:attrNameLst>
                                      </p:cBhvr>
                                      <p:to>
                                        <p:strVal val="visible"/>
                                      </p:to>
                                    </p:set>
                                    <p:anim calcmode="lin" valueType="num">
                                      <p:cBhvr>
                                        <p:cTn id="399" dur="3000" fill="hold"/>
                                        <p:tgtEl>
                                          <p:spTgt spid="3"/>
                                        </p:tgtEl>
                                        <p:attrNameLst>
                                          <p:attrName>ppt_w</p:attrName>
                                        </p:attrNameLst>
                                      </p:cBhvr>
                                      <p:tavLst>
                                        <p:tav tm="0">
                                          <p:val>
                                            <p:fltVal val="0"/>
                                          </p:val>
                                        </p:tav>
                                        <p:tav tm="100000">
                                          <p:val>
                                            <p:strVal val="#ppt_w"/>
                                          </p:val>
                                        </p:tav>
                                      </p:tavLst>
                                    </p:anim>
                                    <p:anim calcmode="lin" valueType="num">
                                      <p:cBhvr>
                                        <p:cTn id="400" dur="3000" fill="hold"/>
                                        <p:tgtEl>
                                          <p:spTgt spid="3"/>
                                        </p:tgtEl>
                                        <p:attrNameLst>
                                          <p:attrName>ppt_h</p:attrName>
                                        </p:attrNameLst>
                                      </p:cBhvr>
                                      <p:tavLst>
                                        <p:tav tm="0">
                                          <p:val>
                                            <p:fltVal val="0"/>
                                          </p:val>
                                        </p:tav>
                                        <p:tav tm="100000">
                                          <p:val>
                                            <p:strVal val="#ppt_h"/>
                                          </p:val>
                                        </p:tav>
                                      </p:tavLst>
                                    </p:anim>
                                    <p:anim calcmode="lin" valueType="num">
                                      <p:cBhvr>
                                        <p:cTn id="401" dur="3000" fill="hold"/>
                                        <p:tgtEl>
                                          <p:spTgt spid="3"/>
                                        </p:tgtEl>
                                        <p:attrNameLst>
                                          <p:attrName>style.rotation</p:attrName>
                                        </p:attrNameLst>
                                      </p:cBhvr>
                                      <p:tavLst>
                                        <p:tav tm="0">
                                          <p:val>
                                            <p:fltVal val="90"/>
                                          </p:val>
                                        </p:tav>
                                        <p:tav tm="100000">
                                          <p:val>
                                            <p:fltVal val="0"/>
                                          </p:val>
                                        </p:tav>
                                      </p:tavLst>
                                    </p:anim>
                                    <p:animEffect transition="in" filter="fade">
                                      <p:cBhvr>
                                        <p:cTn id="40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1" grpId="0"/>
      <p:bldP spid="22" grpId="0"/>
      <p:bldP spid="23" grpId="0"/>
      <p:bldP spid="24" grpId="0"/>
      <p:bldP spid="28" grpId="0"/>
      <p:bldP spid="37" grpId="0"/>
      <p:bldP spid="40" grpId="0"/>
      <p:bldP spid="41" grpId="0"/>
      <p:bldP spid="42" grpId="0"/>
      <p:bldP spid="46" grpId="0"/>
      <p:bldP spid="48" grpId="0"/>
      <p:bldP spid="49" grpId="0"/>
      <p:bldP spid="50" grpId="0"/>
      <p:bldP spid="55" grpId="0"/>
      <p:bldP spid="58" grpId="0"/>
      <p:bldP spid="63" grpId="0"/>
      <p:bldP spid="64" grpId="0"/>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CD76A013-A346-6ABE-AD55-65C4AA072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9342701E-30B6-05EF-E4DF-17A00EC37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4DC5A42-759D-1019-65AA-8ACA06D68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71580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4">
            <a:extLst>
              <a:ext uri="{FF2B5EF4-FFF2-40B4-BE49-F238E27FC236}">
                <a16:creationId xmlns:a16="http://schemas.microsoft.com/office/drawing/2014/main" id="{EADC77D7-F5A5-5076-1D76-91839F3EB84E}"/>
              </a:ext>
              <a:ext uri="{C183D7F6-B498-43B3-948B-1728B52AA6E4}">
                <adec:decorative xmlns:adec="http://schemas.microsoft.com/office/drawing/2017/decorative" val="1"/>
              </a:ext>
            </a:extLst>
          </p:cNvPr>
          <p:cNvSpPr/>
          <p:nvPr/>
        </p:nvSpPr>
        <p:spPr>
          <a:xfrm>
            <a:off x="0" y="2"/>
            <a:ext cx="10058400" cy="1234657"/>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a:endParaRPr lang="it-IT" sz="2800" dirty="0"/>
          </a:p>
        </p:txBody>
      </p:sp>
      <p:sp>
        <p:nvSpPr>
          <p:cNvPr id="14" name="CasellaDiTesto 3">
            <a:extLst>
              <a:ext uri="{FF2B5EF4-FFF2-40B4-BE49-F238E27FC236}">
                <a16:creationId xmlns:a16="http://schemas.microsoft.com/office/drawing/2014/main" id="{04087F4F-F8F5-08E7-2D62-5324FFE22E68}"/>
              </a:ext>
            </a:extLst>
          </p:cNvPr>
          <p:cNvSpPr txBox="1"/>
          <p:nvPr/>
        </p:nvSpPr>
        <p:spPr>
          <a:xfrm>
            <a:off x="319095" y="361097"/>
            <a:ext cx="9420210" cy="733534"/>
          </a:xfrm>
          <a:prstGeom prst="rect">
            <a:avLst/>
          </a:prstGeom>
          <a:noFill/>
        </p:spPr>
        <p:txBody>
          <a:bodyPr wrap="square" rtlCol="0">
            <a:spAutoFit/>
          </a:bodyPr>
          <a:lstStyle/>
          <a:p>
            <a:pPr>
              <a:lnSpc>
                <a:spcPts val="5000"/>
              </a:lnSpc>
            </a:pPr>
            <a:r>
              <a:rPr lang="it-IT" sz="4800" kern="1500" spc="-83" dirty="0">
                <a:solidFill>
                  <a:schemeClr val="bg1"/>
                </a:solidFill>
                <a:latin typeface="Segoe UI Semibold" panose="020B0702040204020203" pitchFamily="34" charset="0"/>
                <a:cs typeface="Segoe UI Semibold" panose="020B0702040204020203" pitchFamily="34" charset="0"/>
              </a:rPr>
              <a:t>Spot The Warning Signs</a:t>
            </a:r>
          </a:p>
        </p:txBody>
      </p:sp>
      <p:sp>
        <p:nvSpPr>
          <p:cNvPr id="5" name="TextBox 4">
            <a:extLst>
              <a:ext uri="{FF2B5EF4-FFF2-40B4-BE49-F238E27FC236}">
                <a16:creationId xmlns:a16="http://schemas.microsoft.com/office/drawing/2014/main" id="{2357FDCA-920D-D404-6AE9-6A39B26E222D}"/>
              </a:ext>
            </a:extLst>
          </p:cNvPr>
          <p:cNvSpPr txBox="1"/>
          <p:nvPr/>
        </p:nvSpPr>
        <p:spPr>
          <a:xfrm>
            <a:off x="319095" y="1234659"/>
            <a:ext cx="9550619" cy="6463308"/>
          </a:xfrm>
          <a:prstGeom prst="rect">
            <a:avLst/>
          </a:prstGeom>
          <a:noFill/>
        </p:spPr>
        <p:txBody>
          <a:bodyPr wrap="square">
            <a:spAutoFit/>
          </a:bodyPr>
          <a:lstStyle/>
          <a:p>
            <a:pPr algn="l"/>
            <a:r>
              <a:rPr lang="en-US" b="0" i="0" dirty="0">
                <a:solidFill>
                  <a:srgbClr val="000000"/>
                </a:solidFill>
                <a:effectLst/>
              </a:rPr>
              <a:t>Scams can be  (</a:t>
            </a:r>
            <a:r>
              <a:rPr lang="en-US" b="1" i="0" dirty="0">
                <a:solidFill>
                  <a:srgbClr val="000000"/>
                </a:solidFill>
                <a:effectLst/>
              </a:rPr>
              <a:t>WILL BE) </a:t>
            </a:r>
            <a:r>
              <a:rPr lang="en-US" b="0" i="0" dirty="0">
                <a:solidFill>
                  <a:srgbClr val="000000"/>
                </a:solidFill>
                <a:effectLst/>
              </a:rPr>
              <a:t>difficult to spot.  Fraudsters can be convincing and knowledgeable, with websites and materials that look identical to the real thing.</a:t>
            </a:r>
          </a:p>
          <a:p>
            <a:pPr algn="l"/>
            <a:endParaRPr lang="en-US" b="0" i="0" dirty="0">
              <a:solidFill>
                <a:srgbClr val="000000"/>
              </a:solidFill>
              <a:effectLst/>
            </a:endParaRPr>
          </a:p>
          <a:p>
            <a:pPr algn="l"/>
            <a:r>
              <a:rPr lang="en-US" dirty="0">
                <a:solidFill>
                  <a:srgbClr val="000000"/>
                </a:solidFill>
              </a:rPr>
              <a:t>If</a:t>
            </a:r>
            <a:r>
              <a:rPr lang="en-US" b="0" i="0" dirty="0">
                <a:solidFill>
                  <a:srgbClr val="000000"/>
                </a:solidFill>
                <a:effectLst/>
              </a:rPr>
              <a:t> you’ve been contacted unexpectedly, or are suspicious about a call or text message, make sure you stop and check the warnings signs.</a:t>
            </a:r>
          </a:p>
          <a:p>
            <a:pPr algn="l"/>
            <a:endParaRPr lang="en-US" b="0" i="0" dirty="0">
              <a:solidFill>
                <a:srgbClr val="000000"/>
              </a:solidFill>
              <a:effectLst/>
            </a:endParaRPr>
          </a:p>
          <a:p>
            <a:pPr marL="285750" indent="-285750" algn="l">
              <a:buFont typeface="Arial" panose="020B0604020202020204" pitchFamily="34" charset="0"/>
              <a:buChar char="•"/>
            </a:pPr>
            <a:r>
              <a:rPr lang="en-US" b="1" i="0" dirty="0">
                <a:solidFill>
                  <a:srgbClr val="000000"/>
                </a:solidFill>
                <a:effectLst/>
              </a:rPr>
              <a:t>Is it unexpected?</a:t>
            </a:r>
            <a:r>
              <a:rPr lang="en-US" b="0" i="0" dirty="0">
                <a:solidFill>
                  <a:srgbClr val="000000"/>
                </a:solidFill>
                <a:effectLst/>
              </a:rPr>
              <a:t> Scammers often call out of the blue. They may also try and contact you via email, text, post, social media, or even in person.</a:t>
            </a:r>
          </a:p>
          <a:p>
            <a:pPr marL="285750" indent="-285750" algn="l">
              <a:buFont typeface="Arial" panose="020B0604020202020204" pitchFamily="34" charset="0"/>
              <a:buChar char="•"/>
            </a:pPr>
            <a:r>
              <a:rPr lang="en-US" b="1" i="0" dirty="0">
                <a:solidFill>
                  <a:srgbClr val="000000"/>
                </a:solidFill>
                <a:effectLst/>
              </a:rPr>
              <a:t>Do you feel pressured to act quickly?</a:t>
            </a:r>
            <a:r>
              <a:rPr lang="en-US" b="0" i="0" dirty="0">
                <a:solidFill>
                  <a:srgbClr val="000000"/>
                </a:solidFill>
                <a:effectLst/>
              </a:rPr>
              <a:t> Scammers might offer you a bonus or discount if you invest quickly, or they may say the opportunity is only available for a short time.</a:t>
            </a:r>
          </a:p>
          <a:p>
            <a:pPr marL="285750" indent="-285750" algn="l">
              <a:buFont typeface="Arial" panose="020B0604020202020204" pitchFamily="34" charset="0"/>
              <a:buChar char="•"/>
            </a:pPr>
            <a:r>
              <a:rPr lang="en-US" b="1" i="0" dirty="0">
                <a:solidFill>
                  <a:srgbClr val="000000"/>
                </a:solidFill>
                <a:effectLst/>
              </a:rPr>
              <a:t>Does the offer sound too good to be true?</a:t>
            </a:r>
            <a:r>
              <a:rPr lang="en-US" b="0" i="0" dirty="0">
                <a:solidFill>
                  <a:srgbClr val="000000"/>
                </a:solidFill>
                <a:effectLst/>
              </a:rPr>
              <a:t> Fraudsters often promise tempting rewards, such as high returns on an investment.</a:t>
            </a:r>
          </a:p>
          <a:p>
            <a:pPr marL="285750" indent="-285750" algn="l">
              <a:buFont typeface="Arial" panose="020B0604020202020204" pitchFamily="34" charset="0"/>
              <a:buChar char="•"/>
            </a:pPr>
            <a:r>
              <a:rPr lang="en-US" b="1" i="0" dirty="0">
                <a:solidFill>
                  <a:srgbClr val="000000"/>
                </a:solidFill>
                <a:effectLst/>
              </a:rPr>
              <a:t>Is the offer exclusively for you? </a:t>
            </a:r>
            <a:r>
              <a:rPr lang="en-US" b="0" i="0" dirty="0">
                <a:solidFill>
                  <a:srgbClr val="000000"/>
                </a:solidFill>
                <a:effectLst/>
              </a:rPr>
              <a:t>Scammers might claim that you’ve been specially chosen for an investment opportunity, and it should be kept a secret.</a:t>
            </a:r>
          </a:p>
          <a:p>
            <a:pPr marL="285750" indent="-285750" algn="l">
              <a:buFont typeface="Arial" panose="020B0604020202020204" pitchFamily="34" charset="0"/>
              <a:buChar char="•"/>
            </a:pPr>
            <a:r>
              <a:rPr lang="en-US" b="1" i="0" dirty="0">
                <a:solidFill>
                  <a:srgbClr val="000000"/>
                </a:solidFill>
                <a:effectLst/>
              </a:rPr>
              <a:t>Are they trying to flatter you? </a:t>
            </a:r>
            <a:r>
              <a:rPr lang="en-US" b="0" i="0" dirty="0">
                <a:solidFill>
                  <a:srgbClr val="000000"/>
                </a:solidFill>
                <a:effectLst/>
              </a:rPr>
              <a:t>Scammers often try to build a friendship with you to put you at ease.</a:t>
            </a:r>
          </a:p>
          <a:p>
            <a:pPr marL="285750" indent="-285750" algn="l">
              <a:buFont typeface="Arial" panose="020B0604020202020204" pitchFamily="34" charset="0"/>
              <a:buChar char="•"/>
            </a:pPr>
            <a:r>
              <a:rPr lang="en-US" b="1" i="0" dirty="0">
                <a:solidFill>
                  <a:srgbClr val="000000"/>
                </a:solidFill>
                <a:effectLst/>
              </a:rPr>
              <a:t>Are you feeling worried or excited? </a:t>
            </a:r>
            <a:r>
              <a:rPr lang="en-US" b="0" i="0" dirty="0">
                <a:solidFill>
                  <a:srgbClr val="000000"/>
                </a:solidFill>
                <a:effectLst/>
              </a:rPr>
              <a:t>Fraudsters may try to influence your emotions to get you to act.</a:t>
            </a:r>
          </a:p>
          <a:p>
            <a:pPr marL="285750" indent="-285750" algn="l">
              <a:buFont typeface="Arial" panose="020B0604020202020204" pitchFamily="34" charset="0"/>
              <a:buChar char="•"/>
            </a:pPr>
            <a:r>
              <a:rPr lang="en-US" b="1" i="0" dirty="0">
                <a:solidFill>
                  <a:srgbClr val="000000"/>
                </a:solidFill>
                <a:effectLst/>
              </a:rPr>
              <a:t>Are they speaking with authority?</a:t>
            </a:r>
            <a:r>
              <a:rPr lang="en-US" b="0" i="0" dirty="0">
                <a:solidFill>
                  <a:srgbClr val="000000"/>
                </a:solidFill>
                <a:effectLst/>
              </a:rPr>
              <a:t> Scammers might claim that they’re authorized and often appear knowledgeable about financial products.</a:t>
            </a:r>
          </a:p>
          <a:p>
            <a:pPr marL="285750" indent="-285750" algn="l">
              <a:buFont typeface="Arial" panose="020B0604020202020204" pitchFamily="34" charset="0"/>
              <a:buChar char="•"/>
            </a:pPr>
            <a:endParaRPr lang="en-US" b="0" i="0" dirty="0">
              <a:solidFill>
                <a:srgbClr val="000000"/>
              </a:solidFill>
              <a:effectLst/>
            </a:endParaRPr>
          </a:p>
          <a:p>
            <a:pPr algn="l"/>
            <a:r>
              <a:rPr lang="en-US" b="0" i="0" dirty="0">
                <a:solidFill>
                  <a:srgbClr val="000000"/>
                </a:solidFill>
                <a:effectLst/>
              </a:rPr>
              <a:t>If you answered ‘yes’ to any of these questions, or you’re unsure if a contact is genuine, follow the steps to protect yourself.</a:t>
            </a:r>
          </a:p>
        </p:txBody>
      </p:sp>
    </p:spTree>
    <p:extLst>
      <p:ext uri="{BB962C8B-B14F-4D97-AF65-F5344CB8AC3E}">
        <p14:creationId xmlns:p14="http://schemas.microsoft.com/office/powerpoint/2010/main" val="35741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CD76A013-A346-6ABE-AD55-65C4AA072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9342701E-30B6-05EF-E4DF-17A00EC37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4DC5A42-759D-1019-65AA-8ACA06D68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71580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4">
            <a:extLst>
              <a:ext uri="{FF2B5EF4-FFF2-40B4-BE49-F238E27FC236}">
                <a16:creationId xmlns:a16="http://schemas.microsoft.com/office/drawing/2014/main" id="{EADC77D7-F5A5-5076-1D76-91839F3EB84E}"/>
              </a:ext>
              <a:ext uri="{C183D7F6-B498-43B3-948B-1728B52AA6E4}">
                <adec:decorative xmlns:adec="http://schemas.microsoft.com/office/drawing/2017/decorative" val="1"/>
              </a:ext>
            </a:extLst>
          </p:cNvPr>
          <p:cNvSpPr/>
          <p:nvPr/>
        </p:nvSpPr>
        <p:spPr>
          <a:xfrm>
            <a:off x="0" y="2"/>
            <a:ext cx="10058400" cy="1259172"/>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a:endParaRPr lang="it-IT" sz="2800" dirty="0"/>
          </a:p>
        </p:txBody>
      </p:sp>
      <p:sp>
        <p:nvSpPr>
          <p:cNvPr id="14" name="CasellaDiTesto 3">
            <a:extLst>
              <a:ext uri="{FF2B5EF4-FFF2-40B4-BE49-F238E27FC236}">
                <a16:creationId xmlns:a16="http://schemas.microsoft.com/office/drawing/2014/main" id="{04087F4F-F8F5-08E7-2D62-5324FFE22E68}"/>
              </a:ext>
            </a:extLst>
          </p:cNvPr>
          <p:cNvSpPr txBox="1"/>
          <p:nvPr/>
        </p:nvSpPr>
        <p:spPr>
          <a:xfrm>
            <a:off x="319095" y="361097"/>
            <a:ext cx="9420210" cy="733534"/>
          </a:xfrm>
          <a:prstGeom prst="rect">
            <a:avLst/>
          </a:prstGeom>
          <a:noFill/>
        </p:spPr>
        <p:txBody>
          <a:bodyPr wrap="square" rtlCol="0">
            <a:spAutoFit/>
          </a:bodyPr>
          <a:lstStyle/>
          <a:p>
            <a:pPr>
              <a:lnSpc>
                <a:spcPts val="5000"/>
              </a:lnSpc>
            </a:pPr>
            <a:r>
              <a:rPr lang="it-IT" sz="4800" kern="1500" spc="-83" dirty="0">
                <a:solidFill>
                  <a:schemeClr val="bg1"/>
                </a:solidFill>
                <a:latin typeface="Segoe UI Semibold" panose="020B0702040204020203" pitchFamily="34" charset="0"/>
                <a:cs typeface="Segoe UI Semibold" panose="020B0702040204020203" pitchFamily="34" charset="0"/>
              </a:rPr>
              <a:t>How To Protect Yourself</a:t>
            </a:r>
          </a:p>
        </p:txBody>
      </p:sp>
      <p:sp>
        <p:nvSpPr>
          <p:cNvPr id="5" name="TextBox 4">
            <a:extLst>
              <a:ext uri="{FF2B5EF4-FFF2-40B4-BE49-F238E27FC236}">
                <a16:creationId xmlns:a16="http://schemas.microsoft.com/office/drawing/2014/main" id="{2357FDCA-920D-D404-6AE9-6A39B26E222D}"/>
              </a:ext>
            </a:extLst>
          </p:cNvPr>
          <p:cNvSpPr txBox="1"/>
          <p:nvPr/>
        </p:nvSpPr>
        <p:spPr>
          <a:xfrm>
            <a:off x="319094" y="1384562"/>
            <a:ext cx="9568323" cy="4524315"/>
          </a:xfrm>
          <a:prstGeom prst="rect">
            <a:avLst/>
          </a:prstGeom>
          <a:noFill/>
        </p:spPr>
        <p:txBody>
          <a:bodyPr wrap="square">
            <a:spAutoFit/>
          </a:bodyPr>
          <a:lstStyle/>
          <a:p>
            <a:pPr algn="l"/>
            <a:r>
              <a:rPr lang="en-US" b="1" i="0" dirty="0">
                <a:solidFill>
                  <a:srgbClr val="000000"/>
                </a:solidFill>
                <a:effectLst/>
              </a:rPr>
              <a:t>Do: </a:t>
            </a:r>
          </a:p>
          <a:p>
            <a:pPr marL="285750" indent="-285750" algn="l">
              <a:buFont typeface="Arial" panose="020B0604020202020204" pitchFamily="34" charset="0"/>
              <a:buChar char="•"/>
            </a:pPr>
            <a:r>
              <a:rPr lang="en-US" dirty="0">
                <a:solidFill>
                  <a:srgbClr val="000000"/>
                </a:solidFill>
              </a:rPr>
              <a:t>T</a:t>
            </a:r>
            <a:r>
              <a:rPr lang="en-US" b="0" i="0" dirty="0">
                <a:solidFill>
                  <a:srgbClr val="000000"/>
                </a:solidFill>
                <a:effectLst/>
              </a:rPr>
              <a:t>reat all unexpected calls, emails and text messages with caution.  Don’t assume they’re genuine, even if the person knows some basic information about you.</a:t>
            </a:r>
          </a:p>
          <a:p>
            <a:pPr marL="285750" indent="-285750" algn="l">
              <a:buFont typeface="Arial" panose="020B0604020202020204" pitchFamily="34" charset="0"/>
              <a:buChar char="•"/>
            </a:pPr>
            <a:r>
              <a:rPr lang="en-US" dirty="0">
                <a:solidFill>
                  <a:srgbClr val="000000"/>
                </a:solidFill>
              </a:rPr>
              <a:t>H</a:t>
            </a:r>
            <a:r>
              <a:rPr lang="en-US" b="0" i="0" dirty="0">
                <a:solidFill>
                  <a:srgbClr val="000000"/>
                </a:solidFill>
                <a:effectLst/>
              </a:rPr>
              <a:t>ang up on calls and ignore messages if you feel pressured to act quickly.  A genuine bank or business won’t mind waiting if you want time to think .</a:t>
            </a:r>
          </a:p>
          <a:p>
            <a:pPr marL="285750" indent="-285750" algn="l">
              <a:buFont typeface="Arial" panose="020B0604020202020204" pitchFamily="34" charset="0"/>
              <a:buChar char="•"/>
            </a:pPr>
            <a:r>
              <a:rPr lang="en-US" dirty="0">
                <a:solidFill>
                  <a:srgbClr val="000000"/>
                </a:solidFill>
              </a:rPr>
              <a:t>C</a:t>
            </a:r>
            <a:r>
              <a:rPr lang="en-US" b="0" i="0" dirty="0">
                <a:solidFill>
                  <a:srgbClr val="000000"/>
                </a:solidFill>
                <a:effectLst/>
              </a:rPr>
              <a:t>heck your bank account and credit card statements regularly.</a:t>
            </a:r>
          </a:p>
          <a:p>
            <a:pPr marL="285750" indent="-285750" algn="l">
              <a:buFont typeface="Arial" panose="020B0604020202020204" pitchFamily="34" charset="0"/>
              <a:buChar char="•"/>
            </a:pPr>
            <a:r>
              <a:rPr lang="en-US" dirty="0">
                <a:solidFill>
                  <a:srgbClr val="000000"/>
                </a:solidFill>
              </a:rPr>
              <a:t>C</a:t>
            </a:r>
            <a:r>
              <a:rPr lang="en-US" b="0" i="0" dirty="0">
                <a:solidFill>
                  <a:srgbClr val="000000"/>
                </a:solidFill>
                <a:effectLst/>
              </a:rPr>
              <a:t>onsider getting independent financial advice or guidance before a big financial decision. </a:t>
            </a:r>
          </a:p>
          <a:p>
            <a:pPr marL="285750" indent="-285750" algn="l">
              <a:buFont typeface="Arial" panose="020B0604020202020204" pitchFamily="34" charset="0"/>
              <a:buChar char="•"/>
            </a:pPr>
            <a:r>
              <a:rPr lang="en-US" dirty="0">
                <a:solidFill>
                  <a:srgbClr val="000000"/>
                </a:solidFill>
              </a:rPr>
              <a:t>C</a:t>
            </a:r>
            <a:r>
              <a:rPr lang="en-US" b="0" i="0" dirty="0">
                <a:solidFill>
                  <a:srgbClr val="000000"/>
                </a:solidFill>
                <a:effectLst/>
              </a:rPr>
              <a:t>heck overseas regulators if you’re dealing with an overseas firm.</a:t>
            </a:r>
          </a:p>
          <a:p>
            <a:pPr marL="285750" indent="-285750">
              <a:buFont typeface="Arial" panose="020B0604020202020204" pitchFamily="34" charset="0"/>
              <a:buChar char="•"/>
            </a:pPr>
            <a:r>
              <a:rPr lang="en-US" b="0" i="0" dirty="0">
                <a:solidFill>
                  <a:srgbClr val="000000"/>
                </a:solidFill>
                <a:effectLst/>
              </a:rPr>
              <a:t>Install Virus </a:t>
            </a:r>
            <a:r>
              <a:rPr lang="en-US" dirty="0">
                <a:solidFill>
                  <a:srgbClr val="000000"/>
                </a:solidFill>
              </a:rPr>
              <a:t>Pr</a:t>
            </a:r>
            <a:r>
              <a:rPr lang="en-US" b="0" i="0" dirty="0">
                <a:solidFill>
                  <a:srgbClr val="000000"/>
                </a:solidFill>
                <a:effectLst/>
              </a:rPr>
              <a:t>otection on your computer devices.</a:t>
            </a:r>
          </a:p>
          <a:p>
            <a:pPr marL="285750" indent="-285750" algn="l">
              <a:buFont typeface="Arial" panose="020B0604020202020204" pitchFamily="34" charset="0"/>
              <a:buChar char="•"/>
            </a:pPr>
            <a:r>
              <a:rPr lang="en-US" dirty="0">
                <a:solidFill>
                  <a:srgbClr val="000000"/>
                </a:solidFill>
              </a:rPr>
              <a:t>Keep your electronic devices fully updated (OS updates, Virus Protection).</a:t>
            </a:r>
          </a:p>
          <a:p>
            <a:pPr marL="285750" indent="-285750" algn="l">
              <a:buFont typeface="Arial" panose="020B0604020202020204" pitchFamily="34" charset="0"/>
              <a:buChar char="•"/>
            </a:pPr>
            <a:endParaRPr lang="en-US" b="0" i="0" dirty="0">
              <a:solidFill>
                <a:srgbClr val="000000"/>
              </a:solidFill>
              <a:effectLst/>
            </a:endParaRPr>
          </a:p>
          <a:p>
            <a:pPr algn="l"/>
            <a:r>
              <a:rPr lang="en-US" b="1" i="0" dirty="0">
                <a:solidFill>
                  <a:srgbClr val="000000"/>
                </a:solidFill>
                <a:effectLst/>
              </a:rPr>
              <a:t>Don’t: </a:t>
            </a:r>
          </a:p>
          <a:p>
            <a:pPr marL="285750" indent="-285750" algn="l">
              <a:buFont typeface="Arial" panose="020B0604020202020204" pitchFamily="34" charset="0"/>
              <a:buChar char="•"/>
            </a:pPr>
            <a:r>
              <a:rPr lang="en-US" dirty="0">
                <a:solidFill>
                  <a:srgbClr val="000000"/>
                </a:solidFill>
              </a:rPr>
              <a:t>G</a:t>
            </a:r>
            <a:r>
              <a:rPr lang="en-US" b="0" i="0" dirty="0">
                <a:solidFill>
                  <a:srgbClr val="000000"/>
                </a:solidFill>
                <a:effectLst/>
              </a:rPr>
              <a:t>ive out your bank account or credit card details unless you’re certain who you’re dealing with. </a:t>
            </a:r>
          </a:p>
          <a:p>
            <a:pPr marL="285750" indent="-285750" algn="l">
              <a:buFont typeface="Arial" panose="020B0604020202020204" pitchFamily="34" charset="0"/>
              <a:buChar char="•"/>
            </a:pPr>
            <a:r>
              <a:rPr lang="en-US" dirty="0">
                <a:solidFill>
                  <a:srgbClr val="000000"/>
                </a:solidFill>
              </a:rPr>
              <a:t>S</a:t>
            </a:r>
            <a:r>
              <a:rPr lang="en-US" b="0" i="0" dirty="0">
                <a:solidFill>
                  <a:srgbClr val="000000"/>
                </a:solidFill>
                <a:effectLst/>
              </a:rPr>
              <a:t>hare your passwords with anyone (including your social media passwords).</a:t>
            </a:r>
          </a:p>
          <a:p>
            <a:pPr marL="285750" indent="-285750" algn="l">
              <a:buFont typeface="Arial" panose="020B0604020202020204" pitchFamily="34" charset="0"/>
              <a:buChar char="•"/>
            </a:pPr>
            <a:r>
              <a:rPr lang="en-US" dirty="0">
                <a:solidFill>
                  <a:srgbClr val="000000"/>
                </a:solidFill>
              </a:rPr>
              <a:t>G</a:t>
            </a:r>
            <a:r>
              <a:rPr lang="en-US" b="0" i="0" dirty="0">
                <a:solidFill>
                  <a:srgbClr val="000000"/>
                </a:solidFill>
                <a:effectLst/>
              </a:rPr>
              <a:t>ive access to your device by downloading software or an app from a source you don’t trust. Scammers may be able to take control of your device and access your bank account.</a:t>
            </a:r>
          </a:p>
        </p:txBody>
      </p:sp>
      <p:sp>
        <p:nvSpPr>
          <p:cNvPr id="2" name="TextBox 1">
            <a:extLst>
              <a:ext uri="{FF2B5EF4-FFF2-40B4-BE49-F238E27FC236}">
                <a16:creationId xmlns:a16="http://schemas.microsoft.com/office/drawing/2014/main" id="{B5F26F1D-E5E2-80A0-BE91-DEE75E634EFD}"/>
              </a:ext>
            </a:extLst>
          </p:cNvPr>
          <p:cNvSpPr txBox="1"/>
          <p:nvPr/>
        </p:nvSpPr>
        <p:spPr>
          <a:xfrm>
            <a:off x="519459" y="6506072"/>
            <a:ext cx="7386446" cy="523220"/>
          </a:xfrm>
          <a:prstGeom prst="rect">
            <a:avLst/>
          </a:prstGeom>
          <a:noFill/>
        </p:spPr>
        <p:txBody>
          <a:bodyPr wrap="none" rtlCol="0">
            <a:spAutoFit/>
          </a:bodyPr>
          <a:lstStyle/>
          <a:p>
            <a:r>
              <a:rPr lang="en-US" sz="2800" b="1" dirty="0"/>
              <a:t>YOU</a:t>
            </a:r>
            <a:r>
              <a:rPr lang="en-US" sz="2400" dirty="0"/>
              <a:t> are the first line of defense in protecting your assets</a:t>
            </a:r>
          </a:p>
        </p:txBody>
      </p:sp>
      <p:pic>
        <p:nvPicPr>
          <p:cNvPr id="4" name="Picture 3">
            <a:extLst>
              <a:ext uri="{FF2B5EF4-FFF2-40B4-BE49-F238E27FC236}">
                <a16:creationId xmlns:a16="http://schemas.microsoft.com/office/drawing/2014/main" id="{1A7AA1DD-7CE5-E9EA-FDF5-E9011E72EB2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47287" y="6280872"/>
            <a:ext cx="886851" cy="1205916"/>
          </a:xfrm>
          <a:prstGeom prst="rect">
            <a:avLst/>
          </a:prstGeom>
        </p:spPr>
      </p:pic>
    </p:spTree>
    <p:extLst>
      <p:ext uri="{BB962C8B-B14F-4D97-AF65-F5344CB8AC3E}">
        <p14:creationId xmlns:p14="http://schemas.microsoft.com/office/powerpoint/2010/main" val="276938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heel(1)">
                                      <p:cBhvr>
                                        <p:cTn id="47" dur="2000"/>
                                        <p:tgtEl>
                                          <p:spTgt spid="2"/>
                                        </p:tgtEl>
                                      </p:cBhvr>
                                    </p:animEffect>
                                  </p:childTnLst>
                                </p:cTn>
                              </p:par>
                              <p:par>
                                <p:cTn id="48" presetID="1"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CD76A013-A346-6ABE-AD55-65C4AA072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9342701E-30B6-05EF-E4DF-17A00EC37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4DC5A42-759D-1019-65AA-8ACA06D68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71580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4">
            <a:extLst>
              <a:ext uri="{FF2B5EF4-FFF2-40B4-BE49-F238E27FC236}">
                <a16:creationId xmlns:a16="http://schemas.microsoft.com/office/drawing/2014/main" id="{EADC77D7-F5A5-5076-1D76-91839F3EB84E}"/>
              </a:ext>
              <a:ext uri="{C183D7F6-B498-43B3-948B-1728B52AA6E4}">
                <adec:decorative xmlns:adec="http://schemas.microsoft.com/office/drawing/2017/decorative" val="1"/>
              </a:ext>
            </a:extLst>
          </p:cNvPr>
          <p:cNvSpPr/>
          <p:nvPr/>
        </p:nvSpPr>
        <p:spPr>
          <a:xfrm>
            <a:off x="0" y="2"/>
            <a:ext cx="10058400" cy="1259172"/>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a:endParaRPr lang="it-IT" sz="2800" dirty="0"/>
          </a:p>
        </p:txBody>
      </p:sp>
      <p:sp>
        <p:nvSpPr>
          <p:cNvPr id="14" name="CasellaDiTesto 3">
            <a:extLst>
              <a:ext uri="{FF2B5EF4-FFF2-40B4-BE49-F238E27FC236}">
                <a16:creationId xmlns:a16="http://schemas.microsoft.com/office/drawing/2014/main" id="{04087F4F-F8F5-08E7-2D62-5324FFE22E68}"/>
              </a:ext>
            </a:extLst>
          </p:cNvPr>
          <p:cNvSpPr txBox="1"/>
          <p:nvPr/>
        </p:nvSpPr>
        <p:spPr>
          <a:xfrm>
            <a:off x="319095" y="324182"/>
            <a:ext cx="9420210" cy="733534"/>
          </a:xfrm>
          <a:prstGeom prst="rect">
            <a:avLst/>
          </a:prstGeom>
          <a:noFill/>
        </p:spPr>
        <p:txBody>
          <a:bodyPr wrap="square" rtlCol="0">
            <a:spAutoFit/>
          </a:bodyPr>
          <a:lstStyle/>
          <a:p>
            <a:pPr>
              <a:lnSpc>
                <a:spcPts val="5000"/>
              </a:lnSpc>
            </a:pPr>
            <a:r>
              <a:rPr lang="it-IT" sz="4800" kern="1500" spc="-83" dirty="0">
                <a:solidFill>
                  <a:schemeClr val="bg1"/>
                </a:solidFill>
                <a:latin typeface="Segoe UI Semibold" panose="020B0702040204020203" pitchFamily="34" charset="0"/>
                <a:cs typeface="Segoe UI Semibold" panose="020B0702040204020203" pitchFamily="34" charset="0"/>
              </a:rPr>
              <a:t>Stay Informed</a:t>
            </a:r>
          </a:p>
        </p:txBody>
      </p:sp>
      <p:sp>
        <p:nvSpPr>
          <p:cNvPr id="5" name="TextBox 4">
            <a:extLst>
              <a:ext uri="{FF2B5EF4-FFF2-40B4-BE49-F238E27FC236}">
                <a16:creationId xmlns:a16="http://schemas.microsoft.com/office/drawing/2014/main" id="{2357FDCA-920D-D404-6AE9-6A39B26E222D}"/>
              </a:ext>
            </a:extLst>
          </p:cNvPr>
          <p:cNvSpPr txBox="1"/>
          <p:nvPr/>
        </p:nvSpPr>
        <p:spPr>
          <a:xfrm>
            <a:off x="519459" y="2071914"/>
            <a:ext cx="9367959" cy="1754326"/>
          </a:xfrm>
          <a:prstGeom prst="rect">
            <a:avLst/>
          </a:prstGeom>
          <a:noFill/>
        </p:spPr>
        <p:txBody>
          <a:bodyPr wrap="square">
            <a:spAutoFit/>
          </a:bodyPr>
          <a:lstStyle/>
          <a:p>
            <a:r>
              <a:rPr lang="en-US" dirty="0">
                <a:solidFill>
                  <a:srgbClr val="000000"/>
                </a:solidFill>
              </a:rPr>
              <a:t>Phishing Threats in 2023</a:t>
            </a:r>
            <a:endParaRPr lang="en-US" dirty="0">
              <a:solidFill>
                <a:srgbClr val="000000"/>
              </a:solidFill>
              <a:hlinkClick r:id="rId3"/>
            </a:endParaRPr>
          </a:p>
          <a:p>
            <a:r>
              <a:rPr lang="en-US" dirty="0">
                <a:solidFill>
                  <a:srgbClr val="000000"/>
                </a:solidFill>
                <a:hlinkClick r:id="rId3"/>
              </a:rPr>
              <a:t>https://it.ucsf.edu/new-phishing-threats</a:t>
            </a:r>
            <a:endParaRPr lang="en-US" dirty="0">
              <a:solidFill>
                <a:srgbClr val="000000"/>
              </a:solidFill>
            </a:endParaRPr>
          </a:p>
          <a:p>
            <a:endParaRPr lang="en-US" b="0" i="0" dirty="0">
              <a:solidFill>
                <a:srgbClr val="000000"/>
              </a:solidFill>
              <a:effectLst/>
            </a:endParaRPr>
          </a:p>
          <a:p>
            <a:r>
              <a:rPr lang="en-US" b="0" i="0" dirty="0">
                <a:solidFill>
                  <a:srgbClr val="000000"/>
                </a:solidFill>
                <a:effectLst/>
              </a:rPr>
              <a:t>Phishing Threats (by state) in 2023</a:t>
            </a:r>
          </a:p>
          <a:p>
            <a:r>
              <a:rPr lang="en-US" dirty="0">
                <a:solidFill>
                  <a:srgbClr val="000000"/>
                </a:solidFill>
                <a:hlinkClick r:id="rId4"/>
              </a:rPr>
              <a:t>https://www.forbes.com/advisor/business/phishing-statistics/</a:t>
            </a:r>
            <a:endParaRPr lang="en-US" dirty="0">
              <a:solidFill>
                <a:srgbClr val="000000"/>
              </a:solidFill>
            </a:endParaRPr>
          </a:p>
          <a:p>
            <a:endParaRPr lang="en-US" b="0" i="0" dirty="0">
              <a:solidFill>
                <a:srgbClr val="000000"/>
              </a:solidFill>
              <a:effectLst/>
            </a:endParaRPr>
          </a:p>
        </p:txBody>
      </p:sp>
      <p:sp>
        <p:nvSpPr>
          <p:cNvPr id="2" name="TextBox 1">
            <a:extLst>
              <a:ext uri="{FF2B5EF4-FFF2-40B4-BE49-F238E27FC236}">
                <a16:creationId xmlns:a16="http://schemas.microsoft.com/office/drawing/2014/main" id="{B5F26F1D-E5E2-80A0-BE91-DEE75E634EFD}"/>
              </a:ext>
            </a:extLst>
          </p:cNvPr>
          <p:cNvSpPr txBox="1"/>
          <p:nvPr/>
        </p:nvSpPr>
        <p:spPr>
          <a:xfrm>
            <a:off x="519459" y="6506072"/>
            <a:ext cx="7386446" cy="523220"/>
          </a:xfrm>
          <a:prstGeom prst="rect">
            <a:avLst/>
          </a:prstGeom>
          <a:noFill/>
        </p:spPr>
        <p:txBody>
          <a:bodyPr wrap="none" rtlCol="0">
            <a:spAutoFit/>
          </a:bodyPr>
          <a:lstStyle/>
          <a:p>
            <a:r>
              <a:rPr lang="en-US" sz="2800" b="1" dirty="0"/>
              <a:t>YOU</a:t>
            </a:r>
            <a:r>
              <a:rPr lang="en-US" sz="2400" dirty="0"/>
              <a:t> are the first line of defense in protecting your assets</a:t>
            </a:r>
          </a:p>
        </p:txBody>
      </p:sp>
      <p:pic>
        <p:nvPicPr>
          <p:cNvPr id="4" name="Picture 3">
            <a:extLst>
              <a:ext uri="{FF2B5EF4-FFF2-40B4-BE49-F238E27FC236}">
                <a16:creationId xmlns:a16="http://schemas.microsoft.com/office/drawing/2014/main" id="{1A7AA1DD-7CE5-E9EA-FDF5-E9011E72EB2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47287" y="6280872"/>
            <a:ext cx="886851" cy="1205916"/>
          </a:xfrm>
          <a:prstGeom prst="rect">
            <a:avLst/>
          </a:prstGeom>
        </p:spPr>
      </p:pic>
      <p:sp>
        <p:nvSpPr>
          <p:cNvPr id="6" name="TextBox 5">
            <a:extLst>
              <a:ext uri="{FF2B5EF4-FFF2-40B4-BE49-F238E27FC236}">
                <a16:creationId xmlns:a16="http://schemas.microsoft.com/office/drawing/2014/main" id="{539412E3-3CFA-AD1D-F4C4-FE6702F705F6}"/>
              </a:ext>
            </a:extLst>
          </p:cNvPr>
          <p:cNvSpPr txBox="1"/>
          <p:nvPr/>
        </p:nvSpPr>
        <p:spPr>
          <a:xfrm>
            <a:off x="513621" y="4013196"/>
            <a:ext cx="4923887" cy="646331"/>
          </a:xfrm>
          <a:prstGeom prst="rect">
            <a:avLst/>
          </a:prstGeom>
          <a:noFill/>
        </p:spPr>
        <p:txBody>
          <a:bodyPr wrap="square">
            <a:spAutoFit/>
          </a:bodyPr>
          <a:lstStyle/>
          <a:p>
            <a:pPr algn="l"/>
            <a:r>
              <a:rPr lang="en-US" b="1" i="0" dirty="0">
                <a:solidFill>
                  <a:srgbClr val="222222"/>
                </a:solidFill>
                <a:effectLst/>
                <a:latin typeface="montserrat" panose="00000500000000000000" pitchFamily="2" charset="0"/>
              </a:rPr>
              <a:t>Social Media Phishing – The 2023 Cybersecurity Threat</a:t>
            </a:r>
          </a:p>
        </p:txBody>
      </p:sp>
      <p:sp>
        <p:nvSpPr>
          <p:cNvPr id="8" name="TextBox 7">
            <a:hlinkClick r:id="rId7"/>
            <a:extLst>
              <a:ext uri="{FF2B5EF4-FFF2-40B4-BE49-F238E27FC236}">
                <a16:creationId xmlns:a16="http://schemas.microsoft.com/office/drawing/2014/main" id="{024DD45F-3907-3EA2-5283-034F99D9E3B5}"/>
              </a:ext>
            </a:extLst>
          </p:cNvPr>
          <p:cNvSpPr txBox="1"/>
          <p:nvPr/>
        </p:nvSpPr>
        <p:spPr>
          <a:xfrm>
            <a:off x="513621" y="4571624"/>
            <a:ext cx="9095073" cy="369332"/>
          </a:xfrm>
          <a:prstGeom prst="rect">
            <a:avLst/>
          </a:prstGeom>
          <a:noFill/>
        </p:spPr>
        <p:txBody>
          <a:bodyPr wrap="square">
            <a:spAutoFit/>
          </a:bodyPr>
          <a:lstStyle/>
          <a:p>
            <a:r>
              <a:rPr lang="en-US" u="sng" dirty="0">
                <a:solidFill>
                  <a:srgbClr val="0070C0"/>
                </a:solidFill>
              </a:rPr>
              <a:t>https://www.infosecurity-magazine.com/next-gen-infosec/social-media-phishing-threat/</a:t>
            </a:r>
          </a:p>
        </p:txBody>
      </p:sp>
    </p:spTree>
    <p:extLst>
      <p:ext uri="{BB962C8B-B14F-4D97-AF65-F5344CB8AC3E}">
        <p14:creationId xmlns:p14="http://schemas.microsoft.com/office/powerpoint/2010/main" val="419431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tangolo 4">
            <a:extLst>
              <a:ext uri="{FF2B5EF4-FFF2-40B4-BE49-F238E27FC236}">
                <a16:creationId xmlns:a16="http://schemas.microsoft.com/office/drawing/2014/main" id="{BAC6A0F5-7623-499D-9CF6-293E2B9D438C}"/>
              </a:ext>
              <a:ext uri="{C183D7F6-B498-43B3-948B-1728B52AA6E4}">
                <adec:decorative xmlns:adec="http://schemas.microsoft.com/office/drawing/2017/decorative" val="1"/>
              </a:ext>
            </a:extLst>
          </p:cNvPr>
          <p:cNvSpPr/>
          <p:nvPr/>
        </p:nvSpPr>
        <p:spPr>
          <a:xfrm>
            <a:off x="0" y="2"/>
            <a:ext cx="10058400" cy="2496456"/>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a:endParaRPr lang="it-IT" sz="1229" dirty="0"/>
          </a:p>
        </p:txBody>
      </p:sp>
      <p:sp>
        <p:nvSpPr>
          <p:cNvPr id="15" name="CasellaDiTesto 3">
            <a:extLst>
              <a:ext uri="{FF2B5EF4-FFF2-40B4-BE49-F238E27FC236}">
                <a16:creationId xmlns:a16="http://schemas.microsoft.com/office/drawing/2014/main" id="{2F99C7FC-91C9-ADCB-0E5B-E326CC14D36F}"/>
              </a:ext>
            </a:extLst>
          </p:cNvPr>
          <p:cNvSpPr txBox="1"/>
          <p:nvPr/>
        </p:nvSpPr>
        <p:spPr>
          <a:xfrm>
            <a:off x="322880" y="361097"/>
            <a:ext cx="9420210" cy="2015936"/>
          </a:xfrm>
          <a:prstGeom prst="rect">
            <a:avLst/>
          </a:prstGeom>
          <a:noFill/>
        </p:spPr>
        <p:txBody>
          <a:bodyPr wrap="square" rtlCol="0">
            <a:spAutoFit/>
          </a:bodyPr>
          <a:lstStyle/>
          <a:p>
            <a:pPr>
              <a:lnSpc>
                <a:spcPts val="5000"/>
              </a:lnSpc>
            </a:pPr>
            <a:r>
              <a:rPr lang="it-IT" sz="4800" kern="1500" spc="-83" dirty="0">
                <a:solidFill>
                  <a:schemeClr val="bg1"/>
                </a:solidFill>
                <a:latin typeface="Segoe UI Semibold" panose="020B0702040204020203" pitchFamily="34" charset="0"/>
                <a:cs typeface="Segoe UI Semibold" panose="020B0702040204020203" pitchFamily="34" charset="0"/>
              </a:rPr>
              <a:t>What Do All These Mean ?</a:t>
            </a:r>
          </a:p>
          <a:p>
            <a:pPr>
              <a:lnSpc>
                <a:spcPts val="5000"/>
              </a:lnSpc>
            </a:pPr>
            <a:endParaRPr lang="it-IT" sz="4800" kern="1500" spc="-83" dirty="0">
              <a:solidFill>
                <a:schemeClr val="bg1"/>
              </a:solidFill>
              <a:latin typeface="Segoe UI Semibold" panose="020B0702040204020203" pitchFamily="34" charset="0"/>
              <a:cs typeface="Segoe UI Semibold" panose="020B0702040204020203" pitchFamily="34" charset="0"/>
            </a:endParaRPr>
          </a:p>
          <a:p>
            <a:pPr>
              <a:lnSpc>
                <a:spcPts val="5000"/>
              </a:lnSpc>
            </a:pPr>
            <a:r>
              <a:rPr lang="it-IT" sz="4800" kern="1500" spc="-83" dirty="0">
                <a:solidFill>
                  <a:schemeClr val="bg1"/>
                </a:solidFill>
                <a:latin typeface="Segoe UI Semibold" panose="020B0702040204020203" pitchFamily="34" charset="0"/>
                <a:cs typeface="Segoe UI Semibold" panose="020B0702040204020203" pitchFamily="34" charset="0"/>
              </a:rPr>
              <a:t>                      How Do They Work ?</a:t>
            </a:r>
          </a:p>
        </p:txBody>
      </p:sp>
      <p:sp>
        <p:nvSpPr>
          <p:cNvPr id="16" name="TextBox 15">
            <a:extLst>
              <a:ext uri="{FF2B5EF4-FFF2-40B4-BE49-F238E27FC236}">
                <a16:creationId xmlns:a16="http://schemas.microsoft.com/office/drawing/2014/main" id="{95DC5706-7091-5F5E-D1D5-FB7B77830D3D}"/>
              </a:ext>
            </a:extLst>
          </p:cNvPr>
          <p:cNvSpPr txBox="1"/>
          <p:nvPr/>
        </p:nvSpPr>
        <p:spPr>
          <a:xfrm>
            <a:off x="491935" y="3204048"/>
            <a:ext cx="9011829" cy="1384995"/>
          </a:xfrm>
          <a:prstGeom prst="rect">
            <a:avLst/>
          </a:prstGeom>
          <a:noFill/>
        </p:spPr>
        <p:txBody>
          <a:bodyPr wrap="square" rtlCol="0">
            <a:spAutoFit/>
          </a:bodyPr>
          <a:lstStyle/>
          <a:p>
            <a:r>
              <a:rPr lang="en-US" sz="2800" dirty="0"/>
              <a:t>Scams can come in many different guises.  So it’s important to know the warning signs to look out for and what to do if you have, or think that you have been targeted.</a:t>
            </a:r>
          </a:p>
        </p:txBody>
      </p:sp>
      <p:sp>
        <p:nvSpPr>
          <p:cNvPr id="18" name="TextBox 17">
            <a:extLst>
              <a:ext uri="{FF2B5EF4-FFF2-40B4-BE49-F238E27FC236}">
                <a16:creationId xmlns:a16="http://schemas.microsoft.com/office/drawing/2014/main" id="{78371909-743E-C2D4-3371-BF1D3FC80914}"/>
              </a:ext>
            </a:extLst>
          </p:cNvPr>
          <p:cNvSpPr txBox="1"/>
          <p:nvPr/>
        </p:nvSpPr>
        <p:spPr>
          <a:xfrm>
            <a:off x="491935" y="4766083"/>
            <a:ext cx="9011829" cy="646331"/>
          </a:xfrm>
          <a:prstGeom prst="rect">
            <a:avLst/>
          </a:prstGeom>
          <a:noFill/>
        </p:spPr>
        <p:txBody>
          <a:bodyPr wrap="square" rtlCol="0">
            <a:spAutoFit/>
          </a:bodyPr>
          <a:lstStyle/>
          <a:p>
            <a:pPr algn="ctr"/>
            <a:r>
              <a:rPr lang="en-US" sz="3600" dirty="0">
                <a:hlinkClick r:id="rId2"/>
              </a:rPr>
              <a:t>Scam Types</a:t>
            </a:r>
            <a:endParaRPr lang="en-US" sz="3600" dirty="0"/>
          </a:p>
        </p:txBody>
      </p:sp>
      <p:sp>
        <p:nvSpPr>
          <p:cNvPr id="19" name="TextBox 18">
            <a:extLst>
              <a:ext uri="{FF2B5EF4-FFF2-40B4-BE49-F238E27FC236}">
                <a16:creationId xmlns:a16="http://schemas.microsoft.com/office/drawing/2014/main" id="{544BBB0D-0ADB-53E0-6CEE-19DB7BF03BB2}"/>
              </a:ext>
            </a:extLst>
          </p:cNvPr>
          <p:cNvSpPr txBox="1"/>
          <p:nvPr/>
        </p:nvSpPr>
        <p:spPr>
          <a:xfrm>
            <a:off x="491935" y="6717009"/>
            <a:ext cx="8341514" cy="400110"/>
          </a:xfrm>
          <a:prstGeom prst="rect">
            <a:avLst/>
          </a:prstGeom>
          <a:noFill/>
        </p:spPr>
        <p:txBody>
          <a:bodyPr wrap="none" rtlCol="0">
            <a:spAutoFit/>
          </a:bodyPr>
          <a:lstStyle/>
          <a:p>
            <a:r>
              <a:rPr lang="en-US" sz="2000" b="1" dirty="0"/>
              <a:t>https://www.moneyhelper.org.uk/en/money-troubles/scams/types-of-scam</a:t>
            </a:r>
          </a:p>
        </p:txBody>
      </p:sp>
      <p:sp>
        <p:nvSpPr>
          <p:cNvPr id="3" name="TextBox 2">
            <a:extLst>
              <a:ext uri="{FF2B5EF4-FFF2-40B4-BE49-F238E27FC236}">
                <a16:creationId xmlns:a16="http://schemas.microsoft.com/office/drawing/2014/main" id="{3EA455D6-96EB-C476-9ACB-62BC244FDE5F}"/>
              </a:ext>
            </a:extLst>
          </p:cNvPr>
          <p:cNvSpPr txBox="1"/>
          <p:nvPr/>
        </p:nvSpPr>
        <p:spPr>
          <a:xfrm>
            <a:off x="491935" y="7140270"/>
            <a:ext cx="8187607" cy="400110"/>
          </a:xfrm>
          <a:prstGeom prst="rect">
            <a:avLst/>
          </a:prstGeom>
          <a:noFill/>
        </p:spPr>
        <p:txBody>
          <a:bodyPr wrap="square">
            <a:spAutoFit/>
          </a:bodyPr>
          <a:lstStyle/>
          <a:p>
            <a:r>
              <a:rPr lang="en-US" sz="2000" b="1" dirty="0"/>
              <a:t>https://www.fca.org.uk/consumers/protect-yourself-scams</a:t>
            </a:r>
          </a:p>
        </p:txBody>
      </p:sp>
      <p:sp>
        <p:nvSpPr>
          <p:cNvPr id="4" name="TextBox 3">
            <a:extLst>
              <a:ext uri="{FF2B5EF4-FFF2-40B4-BE49-F238E27FC236}">
                <a16:creationId xmlns:a16="http://schemas.microsoft.com/office/drawing/2014/main" id="{05E1CE89-1495-A973-08D3-DDEF9F71172D}"/>
              </a:ext>
            </a:extLst>
          </p:cNvPr>
          <p:cNvSpPr txBox="1"/>
          <p:nvPr/>
        </p:nvSpPr>
        <p:spPr>
          <a:xfrm>
            <a:off x="491935" y="5570472"/>
            <a:ext cx="9074530" cy="646331"/>
          </a:xfrm>
          <a:prstGeom prst="rect">
            <a:avLst/>
          </a:prstGeom>
          <a:noFill/>
        </p:spPr>
        <p:txBody>
          <a:bodyPr wrap="square">
            <a:spAutoFit/>
          </a:bodyPr>
          <a:lstStyle/>
          <a:p>
            <a:pPr algn="ctr"/>
            <a:r>
              <a:rPr lang="en-US" sz="3600" dirty="0">
                <a:hlinkClick r:id="rId3"/>
              </a:rPr>
              <a:t>Protect Yourself From Scams</a:t>
            </a:r>
            <a:endParaRPr lang="en-US" sz="3600" dirty="0"/>
          </a:p>
        </p:txBody>
      </p:sp>
    </p:spTree>
    <p:extLst>
      <p:ext uri="{BB962C8B-B14F-4D97-AF65-F5344CB8AC3E}">
        <p14:creationId xmlns:p14="http://schemas.microsoft.com/office/powerpoint/2010/main" val="81348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tangolo 4">
            <a:extLst>
              <a:ext uri="{FF2B5EF4-FFF2-40B4-BE49-F238E27FC236}">
                <a16:creationId xmlns:a16="http://schemas.microsoft.com/office/drawing/2014/main" id="{BAC6A0F5-7623-499D-9CF6-293E2B9D438C}"/>
              </a:ext>
              <a:ext uri="{C183D7F6-B498-43B3-948B-1728B52AA6E4}">
                <adec:decorative xmlns:adec="http://schemas.microsoft.com/office/drawing/2017/decorative" val="1"/>
              </a:ext>
            </a:extLst>
          </p:cNvPr>
          <p:cNvSpPr/>
          <p:nvPr/>
        </p:nvSpPr>
        <p:spPr>
          <a:xfrm>
            <a:off x="0" y="1"/>
            <a:ext cx="10058400" cy="2438399"/>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a:endParaRPr lang="it-IT" sz="2800" dirty="0"/>
          </a:p>
        </p:txBody>
      </p:sp>
      <p:sp>
        <p:nvSpPr>
          <p:cNvPr id="15" name="CasellaDiTesto 3">
            <a:extLst>
              <a:ext uri="{FF2B5EF4-FFF2-40B4-BE49-F238E27FC236}">
                <a16:creationId xmlns:a16="http://schemas.microsoft.com/office/drawing/2014/main" id="{2F99C7FC-91C9-ADCB-0E5B-E326CC14D36F}"/>
              </a:ext>
            </a:extLst>
          </p:cNvPr>
          <p:cNvSpPr txBox="1"/>
          <p:nvPr/>
        </p:nvSpPr>
        <p:spPr>
          <a:xfrm>
            <a:off x="319095" y="361097"/>
            <a:ext cx="9420210" cy="733534"/>
          </a:xfrm>
          <a:prstGeom prst="rect">
            <a:avLst/>
          </a:prstGeom>
          <a:noFill/>
        </p:spPr>
        <p:txBody>
          <a:bodyPr wrap="square" rtlCol="0">
            <a:spAutoFit/>
          </a:bodyPr>
          <a:lstStyle/>
          <a:p>
            <a:pPr>
              <a:lnSpc>
                <a:spcPts val="5000"/>
              </a:lnSpc>
            </a:pPr>
            <a:r>
              <a:rPr lang="it-IT" sz="4800" kern="1500" spc="-83" dirty="0">
                <a:solidFill>
                  <a:schemeClr val="bg1"/>
                </a:solidFill>
                <a:latin typeface="Segoe UI Semibold" panose="020B0702040204020203" pitchFamily="34" charset="0"/>
                <a:cs typeface="Segoe UI Semibold" panose="020B0702040204020203" pitchFamily="34" charset="0"/>
              </a:rPr>
              <a:t>Real Life Examples</a:t>
            </a:r>
          </a:p>
        </p:txBody>
      </p:sp>
      <p:sp>
        <p:nvSpPr>
          <p:cNvPr id="2" name="TextBox 1">
            <a:extLst>
              <a:ext uri="{FF2B5EF4-FFF2-40B4-BE49-F238E27FC236}">
                <a16:creationId xmlns:a16="http://schemas.microsoft.com/office/drawing/2014/main" id="{7369ED7A-E137-7EB0-6EE8-00F45A816279}"/>
              </a:ext>
            </a:extLst>
          </p:cNvPr>
          <p:cNvSpPr txBox="1"/>
          <p:nvPr/>
        </p:nvSpPr>
        <p:spPr>
          <a:xfrm>
            <a:off x="319095" y="1527545"/>
            <a:ext cx="7730193" cy="923330"/>
          </a:xfrm>
          <a:prstGeom prst="rect">
            <a:avLst/>
          </a:prstGeom>
          <a:noFill/>
        </p:spPr>
        <p:txBody>
          <a:bodyPr wrap="none" rtlCol="0">
            <a:spAutoFit/>
          </a:bodyPr>
          <a:lstStyle/>
          <a:p>
            <a:r>
              <a:rPr lang="it-IT" sz="1800" dirty="0">
                <a:solidFill>
                  <a:schemeClr val="bg1"/>
                </a:solidFill>
              </a:rPr>
              <a:t>Email on Yahoo Mail - looks to be from Google:  </a:t>
            </a:r>
          </a:p>
          <a:p>
            <a:r>
              <a:rPr kumimoji="0" lang="en-US" altLang="en-US" sz="1800" b="0" i="0" u="none" strike="noStrike" cap="none" normalizeH="0" baseline="0" dirty="0">
                <a:ln>
                  <a:noFill/>
                </a:ln>
                <a:solidFill>
                  <a:schemeClr val="bg1"/>
                </a:solidFill>
                <a:effectLst/>
                <a:latin typeface="Google Sans"/>
              </a:rPr>
              <a:t>Subject:   </a:t>
            </a:r>
            <a:r>
              <a:rPr kumimoji="0" lang="en-US" altLang="en-US" sz="1800" b="0" i="0" u="none" strike="noStrike" cap="none" normalizeH="0" baseline="0" dirty="0" err="1">
                <a:ln>
                  <a:noFill/>
                </a:ln>
                <a:solidFill>
                  <a:schemeClr val="bg1"/>
                </a:solidFill>
                <a:effectLst/>
                <a:latin typeface="Google Sans"/>
              </a:rPr>
              <a:t>Fwd</a:t>
            </a:r>
            <a:r>
              <a:rPr kumimoji="0" lang="en-US" altLang="en-US" sz="1800" b="0" i="0" u="none" strike="noStrike" cap="none" normalizeH="0" baseline="0" dirty="0">
                <a:ln>
                  <a:noFill/>
                </a:ln>
                <a:solidFill>
                  <a:schemeClr val="bg1"/>
                </a:solidFill>
                <a:effectLst/>
                <a:latin typeface="Google Sans"/>
              </a:rPr>
              <a:t>: Form shared with you: “which our team is currently working on"</a:t>
            </a:r>
          </a:p>
          <a:p>
            <a:endParaRPr lang="en-US" dirty="0"/>
          </a:p>
        </p:txBody>
      </p:sp>
      <p:sp>
        <p:nvSpPr>
          <p:cNvPr id="3" name="Rectangle 1">
            <a:extLst>
              <a:ext uri="{FF2B5EF4-FFF2-40B4-BE49-F238E27FC236}">
                <a16:creationId xmlns:a16="http://schemas.microsoft.com/office/drawing/2014/main" id="{D1887AA9-D5F7-71F9-2568-379165146090}"/>
              </a:ext>
            </a:extLst>
          </p:cNvPr>
          <p:cNvSpPr>
            <a:spLocks noChangeArrowheads="1"/>
          </p:cNvSpPr>
          <p:nvPr/>
        </p:nvSpPr>
        <p:spPr bwMode="auto">
          <a:xfrm>
            <a:off x="0" y="-483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22222"/>
                </a:solidFill>
                <a:effectLst/>
                <a:latin typeface="Google Sans"/>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
            <a:extLst>
              <a:ext uri="{FF2B5EF4-FFF2-40B4-BE49-F238E27FC236}">
                <a16:creationId xmlns:a16="http://schemas.microsoft.com/office/drawing/2014/main" id="{39AE8A3E-B9F5-F51D-C8F2-F81F5D11C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4191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348147-39B8-7CAE-7312-C6DF8DA1A4E5}"/>
              </a:ext>
            </a:extLst>
          </p:cNvPr>
          <p:cNvPicPr>
            <a:picLocks noChangeAspect="1"/>
          </p:cNvPicPr>
          <p:nvPr/>
        </p:nvPicPr>
        <p:blipFill>
          <a:blip r:embed="rId3"/>
          <a:stretch>
            <a:fillRect/>
          </a:stretch>
        </p:blipFill>
        <p:spPr>
          <a:xfrm>
            <a:off x="319095" y="2552701"/>
            <a:ext cx="5238095" cy="1400000"/>
          </a:xfrm>
          <a:prstGeom prst="rect">
            <a:avLst/>
          </a:prstGeom>
          <a:ln w="38100">
            <a:solidFill>
              <a:schemeClr val="accent1"/>
            </a:solidFill>
          </a:ln>
        </p:spPr>
      </p:pic>
      <p:pic>
        <p:nvPicPr>
          <p:cNvPr id="7" name="Picture 6">
            <a:extLst>
              <a:ext uri="{FF2B5EF4-FFF2-40B4-BE49-F238E27FC236}">
                <a16:creationId xmlns:a16="http://schemas.microsoft.com/office/drawing/2014/main" id="{7395D595-17B9-8A8E-EAF7-41794D9E09B7}"/>
              </a:ext>
            </a:extLst>
          </p:cNvPr>
          <p:cNvPicPr>
            <a:picLocks noChangeAspect="1"/>
          </p:cNvPicPr>
          <p:nvPr/>
        </p:nvPicPr>
        <p:blipFill>
          <a:blip r:embed="rId4"/>
          <a:stretch>
            <a:fillRect/>
          </a:stretch>
        </p:blipFill>
        <p:spPr>
          <a:xfrm>
            <a:off x="2214563" y="3038846"/>
            <a:ext cx="5238095" cy="4276190"/>
          </a:xfrm>
          <a:prstGeom prst="rect">
            <a:avLst/>
          </a:prstGeom>
          <a:ln w="38100">
            <a:solidFill>
              <a:schemeClr val="accent1"/>
            </a:solidFill>
          </a:ln>
        </p:spPr>
      </p:pic>
      <p:pic>
        <p:nvPicPr>
          <p:cNvPr id="9" name="Picture 8">
            <a:extLst>
              <a:ext uri="{FF2B5EF4-FFF2-40B4-BE49-F238E27FC236}">
                <a16:creationId xmlns:a16="http://schemas.microsoft.com/office/drawing/2014/main" id="{9E172015-E25E-875B-233E-E1936602D4FF}"/>
              </a:ext>
            </a:extLst>
          </p:cNvPr>
          <p:cNvPicPr>
            <a:picLocks noChangeAspect="1"/>
          </p:cNvPicPr>
          <p:nvPr/>
        </p:nvPicPr>
        <p:blipFill>
          <a:blip r:embed="rId5"/>
          <a:stretch>
            <a:fillRect/>
          </a:stretch>
        </p:blipFill>
        <p:spPr>
          <a:xfrm>
            <a:off x="5000277" y="5757610"/>
            <a:ext cx="4904762" cy="952381"/>
          </a:xfrm>
          <a:prstGeom prst="rect">
            <a:avLst/>
          </a:prstGeom>
          <a:ln w="38100">
            <a:solidFill>
              <a:schemeClr val="accent1"/>
            </a:solidFill>
          </a:ln>
        </p:spPr>
      </p:pic>
      <p:sp>
        <p:nvSpPr>
          <p:cNvPr id="4" name="Rectangle: Rounded Corners 3">
            <a:extLst>
              <a:ext uri="{FF2B5EF4-FFF2-40B4-BE49-F238E27FC236}">
                <a16:creationId xmlns:a16="http://schemas.microsoft.com/office/drawing/2014/main" id="{1842B404-2F68-B9DA-3FE5-7062575ADB67}"/>
              </a:ext>
            </a:extLst>
          </p:cNvPr>
          <p:cNvSpPr/>
          <p:nvPr/>
        </p:nvSpPr>
        <p:spPr>
          <a:xfrm>
            <a:off x="2321175" y="6066971"/>
            <a:ext cx="1233934" cy="61179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899B59A-F926-F2D5-D680-B47F4D484570}"/>
              </a:ext>
            </a:extLst>
          </p:cNvPr>
          <p:cNvSpPr/>
          <p:nvPr/>
        </p:nvSpPr>
        <p:spPr>
          <a:xfrm>
            <a:off x="4868895" y="6821714"/>
            <a:ext cx="1233934" cy="23223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1276FBB0-0944-2EA7-C789-678428BEE098}"/>
              </a:ext>
            </a:extLst>
          </p:cNvPr>
          <p:cNvSpPr/>
          <p:nvPr/>
        </p:nvSpPr>
        <p:spPr>
          <a:xfrm>
            <a:off x="3569056" y="5982081"/>
            <a:ext cx="624114" cy="72791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909A4455-8D92-E856-62DD-39A1D1CC34E1}"/>
              </a:ext>
            </a:extLst>
          </p:cNvPr>
          <p:cNvSpPr/>
          <p:nvPr/>
        </p:nvSpPr>
        <p:spPr>
          <a:xfrm>
            <a:off x="6209441" y="6587126"/>
            <a:ext cx="624114" cy="72791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26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CD76A013-A346-6ABE-AD55-65C4AA072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9342701E-30B6-05EF-E4DF-17A00EC37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4DC5A42-759D-1019-65AA-8ACA06D68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7BE6FCC-E984-D66B-3C67-51DB8B590C33}"/>
              </a:ext>
            </a:extLst>
          </p:cNvPr>
          <p:cNvPicPr>
            <a:picLocks noChangeAspect="1"/>
          </p:cNvPicPr>
          <p:nvPr/>
        </p:nvPicPr>
        <p:blipFill>
          <a:blip r:embed="rId3"/>
          <a:stretch>
            <a:fillRect/>
          </a:stretch>
        </p:blipFill>
        <p:spPr>
          <a:xfrm>
            <a:off x="443141" y="2659621"/>
            <a:ext cx="6429357" cy="4000501"/>
          </a:xfrm>
          <a:prstGeom prst="rect">
            <a:avLst/>
          </a:prstGeom>
          <a:ln w="38100">
            <a:solidFill>
              <a:schemeClr val="accent1"/>
            </a:solidFill>
          </a:ln>
        </p:spPr>
      </p:pic>
      <p:pic>
        <p:nvPicPr>
          <p:cNvPr id="12" name="Picture 11">
            <a:extLst>
              <a:ext uri="{FF2B5EF4-FFF2-40B4-BE49-F238E27FC236}">
                <a16:creationId xmlns:a16="http://schemas.microsoft.com/office/drawing/2014/main" id="{E93A432C-4CBF-CB24-0D11-053773FC649C}"/>
              </a:ext>
            </a:extLst>
          </p:cNvPr>
          <p:cNvPicPr>
            <a:picLocks noChangeAspect="1"/>
          </p:cNvPicPr>
          <p:nvPr/>
        </p:nvPicPr>
        <p:blipFill>
          <a:blip r:embed="rId4"/>
          <a:stretch>
            <a:fillRect/>
          </a:stretch>
        </p:blipFill>
        <p:spPr>
          <a:xfrm>
            <a:off x="4920021" y="4003390"/>
            <a:ext cx="4695238" cy="3542857"/>
          </a:xfrm>
          <a:prstGeom prst="rect">
            <a:avLst/>
          </a:prstGeom>
          <a:ln w="38100">
            <a:solidFill>
              <a:schemeClr val="accent1"/>
            </a:solidFill>
          </a:ln>
        </p:spPr>
      </p:pic>
      <p:sp>
        <p:nvSpPr>
          <p:cNvPr id="13" name="Rettangolo 4">
            <a:extLst>
              <a:ext uri="{FF2B5EF4-FFF2-40B4-BE49-F238E27FC236}">
                <a16:creationId xmlns:a16="http://schemas.microsoft.com/office/drawing/2014/main" id="{EADC77D7-F5A5-5076-1D76-91839F3EB84E}"/>
              </a:ext>
              <a:ext uri="{C183D7F6-B498-43B3-948B-1728B52AA6E4}">
                <adec:decorative xmlns:adec="http://schemas.microsoft.com/office/drawing/2017/decorative" val="1"/>
              </a:ext>
            </a:extLst>
          </p:cNvPr>
          <p:cNvSpPr/>
          <p:nvPr/>
        </p:nvSpPr>
        <p:spPr>
          <a:xfrm>
            <a:off x="0" y="1"/>
            <a:ext cx="10058400" cy="2438399"/>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a:endParaRPr lang="it-IT" sz="2800" dirty="0"/>
          </a:p>
        </p:txBody>
      </p:sp>
      <p:sp>
        <p:nvSpPr>
          <p:cNvPr id="14" name="CasellaDiTesto 3">
            <a:extLst>
              <a:ext uri="{FF2B5EF4-FFF2-40B4-BE49-F238E27FC236}">
                <a16:creationId xmlns:a16="http://schemas.microsoft.com/office/drawing/2014/main" id="{04087F4F-F8F5-08E7-2D62-5324FFE22E68}"/>
              </a:ext>
            </a:extLst>
          </p:cNvPr>
          <p:cNvSpPr txBox="1"/>
          <p:nvPr/>
        </p:nvSpPr>
        <p:spPr>
          <a:xfrm>
            <a:off x="319095" y="361097"/>
            <a:ext cx="9420210" cy="733534"/>
          </a:xfrm>
          <a:prstGeom prst="rect">
            <a:avLst/>
          </a:prstGeom>
          <a:noFill/>
        </p:spPr>
        <p:txBody>
          <a:bodyPr wrap="square" rtlCol="0">
            <a:spAutoFit/>
          </a:bodyPr>
          <a:lstStyle/>
          <a:p>
            <a:pPr>
              <a:lnSpc>
                <a:spcPts val="5000"/>
              </a:lnSpc>
            </a:pPr>
            <a:r>
              <a:rPr lang="it-IT" sz="4800" kern="1500" spc="-83" dirty="0">
                <a:solidFill>
                  <a:schemeClr val="bg1"/>
                </a:solidFill>
                <a:latin typeface="Segoe UI Semibold" panose="020B0702040204020203" pitchFamily="34" charset="0"/>
                <a:cs typeface="Segoe UI Semibold" panose="020B0702040204020203" pitchFamily="34" charset="0"/>
              </a:rPr>
              <a:t>Real Life Examples</a:t>
            </a:r>
          </a:p>
        </p:txBody>
      </p:sp>
      <p:sp>
        <p:nvSpPr>
          <p:cNvPr id="16" name="TextBox 15">
            <a:extLst>
              <a:ext uri="{FF2B5EF4-FFF2-40B4-BE49-F238E27FC236}">
                <a16:creationId xmlns:a16="http://schemas.microsoft.com/office/drawing/2014/main" id="{1B9B3173-9614-C284-0A0F-CE83846EC1EA}"/>
              </a:ext>
            </a:extLst>
          </p:cNvPr>
          <p:cNvSpPr txBox="1"/>
          <p:nvPr/>
        </p:nvSpPr>
        <p:spPr>
          <a:xfrm>
            <a:off x="319095" y="1497998"/>
            <a:ext cx="8839419" cy="646331"/>
          </a:xfrm>
          <a:prstGeom prst="rect">
            <a:avLst/>
          </a:prstGeom>
          <a:noFill/>
        </p:spPr>
        <p:txBody>
          <a:bodyPr wrap="square">
            <a:spAutoFit/>
          </a:bodyPr>
          <a:lstStyle/>
          <a:p>
            <a:r>
              <a:rPr lang="it-IT" sz="1800" dirty="0">
                <a:solidFill>
                  <a:schemeClr val="bg1"/>
                </a:solidFill>
              </a:rPr>
              <a:t>Email on </a:t>
            </a:r>
            <a:r>
              <a:rPr lang="it-IT" dirty="0">
                <a:solidFill>
                  <a:schemeClr val="bg1"/>
                </a:solidFill>
              </a:rPr>
              <a:t>Gmail Acct</a:t>
            </a:r>
            <a:r>
              <a:rPr lang="it-IT" sz="1800" dirty="0">
                <a:solidFill>
                  <a:schemeClr val="bg1"/>
                </a:solidFill>
              </a:rPr>
              <a:t> - looks to be from  Amazon Prime (purchases and tv)  </a:t>
            </a:r>
          </a:p>
          <a:p>
            <a:r>
              <a:rPr kumimoji="0" lang="en-US" altLang="en-US" sz="1800" b="0" i="0" u="none" strike="noStrike" cap="none" normalizeH="0" baseline="0" dirty="0">
                <a:ln>
                  <a:noFill/>
                </a:ln>
                <a:solidFill>
                  <a:schemeClr val="bg1"/>
                </a:solidFill>
                <a:effectLst/>
                <a:latin typeface="Google Sans"/>
              </a:rPr>
              <a:t>Subject:   Your Subscription Has Expired</a:t>
            </a:r>
          </a:p>
        </p:txBody>
      </p:sp>
      <p:sp>
        <p:nvSpPr>
          <p:cNvPr id="17" name="Rectangle: Rounded Corners 16">
            <a:extLst>
              <a:ext uri="{FF2B5EF4-FFF2-40B4-BE49-F238E27FC236}">
                <a16:creationId xmlns:a16="http://schemas.microsoft.com/office/drawing/2014/main" id="{AC5EFCFF-7DA7-302E-D58C-1AD0B1BDE5AF}"/>
              </a:ext>
            </a:extLst>
          </p:cNvPr>
          <p:cNvSpPr/>
          <p:nvPr/>
        </p:nvSpPr>
        <p:spPr>
          <a:xfrm>
            <a:off x="319095" y="2891589"/>
            <a:ext cx="2072368" cy="32930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D4AA891-AEB5-9B1E-4EEE-CF717B48786B}"/>
              </a:ext>
            </a:extLst>
          </p:cNvPr>
          <p:cNvSpPr/>
          <p:nvPr/>
        </p:nvSpPr>
        <p:spPr>
          <a:xfrm>
            <a:off x="319095" y="2528907"/>
            <a:ext cx="2072368" cy="32930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D05E1D9-BB94-C9A4-D5DE-BD46F0F0C5B5}"/>
              </a:ext>
            </a:extLst>
          </p:cNvPr>
          <p:cNvSpPr txBox="1"/>
          <p:nvPr/>
        </p:nvSpPr>
        <p:spPr>
          <a:xfrm>
            <a:off x="4357898" y="1177924"/>
            <a:ext cx="5381407" cy="923330"/>
          </a:xfrm>
          <a:prstGeom prst="rect">
            <a:avLst/>
          </a:prstGeom>
          <a:solidFill>
            <a:srgbClr val="FFFF00"/>
          </a:solidFill>
        </p:spPr>
        <p:txBody>
          <a:bodyPr wrap="square">
            <a:spAutoFit/>
          </a:bodyPr>
          <a:lstStyle/>
          <a:p>
            <a:r>
              <a:rPr lang="en-US" dirty="0"/>
              <a:t>http://above.photst.com/fr=6hiOObn6ix3x/%7COxbDn-hK%7ChtPn%7C/NDjnbstXh6i3kRcPC6Dn219LGs9NIK0%7CA6D/n%7CDB2BOjOnkRuXkRfMn%7C%7C6OK</a:t>
            </a:r>
          </a:p>
        </p:txBody>
      </p:sp>
      <p:cxnSp>
        <p:nvCxnSpPr>
          <p:cNvPr id="24" name="Straight Arrow Connector 23">
            <a:extLst>
              <a:ext uri="{FF2B5EF4-FFF2-40B4-BE49-F238E27FC236}">
                <a16:creationId xmlns:a16="http://schemas.microsoft.com/office/drawing/2014/main" id="{9D987614-B2CE-BB7A-E8FA-BB5B4900E7C0}"/>
              </a:ext>
            </a:extLst>
          </p:cNvPr>
          <p:cNvCxnSpPr>
            <a:cxnSpLocks/>
          </p:cNvCxnSpPr>
          <p:nvPr/>
        </p:nvCxnSpPr>
        <p:spPr>
          <a:xfrm flipV="1">
            <a:off x="2510971" y="2086712"/>
            <a:ext cx="1846927" cy="96952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14B7186-49AD-8F4E-D0F4-47049DFA9C20}"/>
              </a:ext>
            </a:extLst>
          </p:cNvPr>
          <p:cNvCxnSpPr>
            <a:cxnSpLocks/>
          </p:cNvCxnSpPr>
          <p:nvPr/>
        </p:nvCxnSpPr>
        <p:spPr>
          <a:xfrm flipH="1" flipV="1">
            <a:off x="4731657" y="2177143"/>
            <a:ext cx="7147" cy="100981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0407C4D-D739-F337-04D3-208F53185307}"/>
              </a:ext>
            </a:extLst>
          </p:cNvPr>
          <p:cNvCxnSpPr>
            <a:cxnSpLocks/>
          </p:cNvCxnSpPr>
          <p:nvPr/>
        </p:nvCxnSpPr>
        <p:spPr>
          <a:xfrm flipV="1">
            <a:off x="4738804" y="2184547"/>
            <a:ext cx="762220" cy="149801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7FEAF67-0E76-56C3-4843-EDBD15D76CDE}"/>
              </a:ext>
            </a:extLst>
          </p:cNvPr>
          <p:cNvCxnSpPr>
            <a:cxnSpLocks/>
          </p:cNvCxnSpPr>
          <p:nvPr/>
        </p:nvCxnSpPr>
        <p:spPr>
          <a:xfrm flipV="1">
            <a:off x="7481658" y="2184547"/>
            <a:ext cx="0" cy="324698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61" name="Straight Arrow Connector 2060">
            <a:extLst>
              <a:ext uri="{FF2B5EF4-FFF2-40B4-BE49-F238E27FC236}">
                <a16:creationId xmlns:a16="http://schemas.microsoft.com/office/drawing/2014/main" id="{3C5DDE0F-1C3C-8C1F-2327-0940718CA272}"/>
              </a:ext>
            </a:extLst>
          </p:cNvPr>
          <p:cNvCxnSpPr>
            <a:cxnSpLocks/>
          </p:cNvCxnSpPr>
          <p:nvPr/>
        </p:nvCxnSpPr>
        <p:spPr>
          <a:xfrm flipV="1">
            <a:off x="7481658" y="2184547"/>
            <a:ext cx="922113" cy="474499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63" name="Straight Arrow Connector 2062">
            <a:extLst>
              <a:ext uri="{FF2B5EF4-FFF2-40B4-BE49-F238E27FC236}">
                <a16:creationId xmlns:a16="http://schemas.microsoft.com/office/drawing/2014/main" id="{F78C8A13-602D-C7E7-F3AA-C79E23EF52D1}"/>
              </a:ext>
            </a:extLst>
          </p:cNvPr>
          <p:cNvCxnSpPr>
            <a:cxnSpLocks/>
          </p:cNvCxnSpPr>
          <p:nvPr/>
        </p:nvCxnSpPr>
        <p:spPr>
          <a:xfrm flipV="1">
            <a:off x="3657819" y="2184547"/>
            <a:ext cx="856124" cy="291913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95EA871-B003-D00A-AD72-62FD5D0E881B}"/>
              </a:ext>
            </a:extLst>
          </p:cNvPr>
          <p:cNvSpPr txBox="1"/>
          <p:nvPr/>
        </p:nvSpPr>
        <p:spPr>
          <a:xfrm>
            <a:off x="473895" y="3163665"/>
            <a:ext cx="3097195" cy="369332"/>
          </a:xfrm>
          <a:prstGeom prst="rect">
            <a:avLst/>
          </a:prstGeom>
          <a:noFill/>
        </p:spPr>
        <p:txBody>
          <a:bodyPr wrap="none" rtlCol="0">
            <a:spAutoFit/>
          </a:bodyPr>
          <a:lstStyle/>
          <a:p>
            <a:r>
              <a:rPr lang="en-US" b="1" dirty="0">
                <a:solidFill>
                  <a:srgbClr val="FF0000"/>
                </a:solidFill>
              </a:rPr>
              <a:t>&lt;support@above.photst.com&gt;</a:t>
            </a:r>
          </a:p>
        </p:txBody>
      </p:sp>
    </p:spTree>
    <p:extLst>
      <p:ext uri="{BB962C8B-B14F-4D97-AF65-F5344CB8AC3E}">
        <p14:creationId xmlns:p14="http://schemas.microsoft.com/office/powerpoint/2010/main" val="158504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063"/>
                                        </p:tgtEl>
                                        <p:attrNameLst>
                                          <p:attrName>style.visibility</p:attrName>
                                        </p:attrNameLst>
                                      </p:cBhvr>
                                      <p:to>
                                        <p:strVal val="visible"/>
                                      </p:to>
                                    </p:set>
                                    <p:animEffect transition="in" filter="fade">
                                      <p:cBhvr>
                                        <p:cTn id="28" dur="500"/>
                                        <p:tgtEl>
                                          <p:spTgt spid="2063"/>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nodeType="withEffect">
                                  <p:stCondLst>
                                    <p:cond delay="0"/>
                                  </p:stCondLst>
                                  <p:childTnLst>
                                    <p:set>
                                      <p:cBhvr>
                                        <p:cTn id="39" dur="1" fill="hold">
                                          <p:stCondLst>
                                            <p:cond delay="0"/>
                                          </p:stCondLst>
                                        </p:cTn>
                                        <p:tgtEl>
                                          <p:spTgt spid="2061"/>
                                        </p:tgtEl>
                                        <p:attrNameLst>
                                          <p:attrName>style.visibility</p:attrName>
                                        </p:attrNameLst>
                                      </p:cBhvr>
                                      <p:to>
                                        <p:strVal val="visible"/>
                                      </p:to>
                                    </p:set>
                                    <p:animEffect transition="in" filter="fade">
                                      <p:cBhvr>
                                        <p:cTn id="40" dur="500"/>
                                        <p:tgtEl>
                                          <p:spTgt spid="206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CD76A013-A346-6ABE-AD55-65C4AA072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9342701E-30B6-05EF-E4DF-17A00EC37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4DC5A42-759D-1019-65AA-8ACA06D68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71580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4">
            <a:extLst>
              <a:ext uri="{FF2B5EF4-FFF2-40B4-BE49-F238E27FC236}">
                <a16:creationId xmlns:a16="http://schemas.microsoft.com/office/drawing/2014/main" id="{EADC77D7-F5A5-5076-1D76-91839F3EB84E}"/>
              </a:ext>
              <a:ext uri="{C183D7F6-B498-43B3-948B-1728B52AA6E4}">
                <adec:decorative xmlns:adec="http://schemas.microsoft.com/office/drawing/2017/decorative" val="1"/>
              </a:ext>
            </a:extLst>
          </p:cNvPr>
          <p:cNvSpPr/>
          <p:nvPr/>
        </p:nvSpPr>
        <p:spPr>
          <a:xfrm>
            <a:off x="0" y="1"/>
            <a:ext cx="10058400" cy="2438399"/>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a:endParaRPr lang="it-IT" sz="2800" dirty="0"/>
          </a:p>
        </p:txBody>
      </p:sp>
      <p:sp>
        <p:nvSpPr>
          <p:cNvPr id="14" name="CasellaDiTesto 3">
            <a:extLst>
              <a:ext uri="{FF2B5EF4-FFF2-40B4-BE49-F238E27FC236}">
                <a16:creationId xmlns:a16="http://schemas.microsoft.com/office/drawing/2014/main" id="{04087F4F-F8F5-08E7-2D62-5324FFE22E68}"/>
              </a:ext>
            </a:extLst>
          </p:cNvPr>
          <p:cNvSpPr txBox="1"/>
          <p:nvPr/>
        </p:nvSpPr>
        <p:spPr>
          <a:xfrm>
            <a:off x="319095" y="361097"/>
            <a:ext cx="9420210" cy="733534"/>
          </a:xfrm>
          <a:prstGeom prst="rect">
            <a:avLst/>
          </a:prstGeom>
          <a:noFill/>
        </p:spPr>
        <p:txBody>
          <a:bodyPr wrap="square" rtlCol="0">
            <a:spAutoFit/>
          </a:bodyPr>
          <a:lstStyle/>
          <a:p>
            <a:pPr>
              <a:lnSpc>
                <a:spcPts val="5000"/>
              </a:lnSpc>
            </a:pPr>
            <a:r>
              <a:rPr lang="it-IT" sz="4800" kern="1500" spc="-83" dirty="0">
                <a:solidFill>
                  <a:schemeClr val="bg1"/>
                </a:solidFill>
                <a:latin typeface="Segoe UI Semibold" panose="020B0702040204020203" pitchFamily="34" charset="0"/>
                <a:cs typeface="Segoe UI Semibold" panose="020B0702040204020203" pitchFamily="34" charset="0"/>
              </a:rPr>
              <a:t>Real Life Examples</a:t>
            </a:r>
          </a:p>
        </p:txBody>
      </p:sp>
      <p:sp>
        <p:nvSpPr>
          <p:cNvPr id="16" name="TextBox 15">
            <a:extLst>
              <a:ext uri="{FF2B5EF4-FFF2-40B4-BE49-F238E27FC236}">
                <a16:creationId xmlns:a16="http://schemas.microsoft.com/office/drawing/2014/main" id="{1B9B3173-9614-C284-0A0F-CE83846EC1EA}"/>
              </a:ext>
            </a:extLst>
          </p:cNvPr>
          <p:cNvSpPr txBox="1"/>
          <p:nvPr/>
        </p:nvSpPr>
        <p:spPr>
          <a:xfrm>
            <a:off x="319095" y="1497998"/>
            <a:ext cx="8839419" cy="646331"/>
          </a:xfrm>
          <a:prstGeom prst="rect">
            <a:avLst/>
          </a:prstGeom>
          <a:noFill/>
        </p:spPr>
        <p:txBody>
          <a:bodyPr wrap="square">
            <a:spAutoFit/>
          </a:bodyPr>
          <a:lstStyle/>
          <a:p>
            <a:r>
              <a:rPr lang="it-IT" sz="1800" dirty="0">
                <a:solidFill>
                  <a:schemeClr val="bg1"/>
                </a:solidFill>
              </a:rPr>
              <a:t>Email on </a:t>
            </a:r>
            <a:r>
              <a:rPr lang="it-IT" dirty="0">
                <a:solidFill>
                  <a:schemeClr val="bg1"/>
                </a:solidFill>
              </a:rPr>
              <a:t>Gmail Acct</a:t>
            </a:r>
            <a:r>
              <a:rPr lang="it-IT" sz="1800" dirty="0">
                <a:solidFill>
                  <a:schemeClr val="bg1"/>
                </a:solidFill>
              </a:rPr>
              <a:t> - looks to be from  Apple about Security</a:t>
            </a:r>
          </a:p>
          <a:p>
            <a:r>
              <a:rPr kumimoji="0" lang="en-US" altLang="en-US" sz="1800" b="0" i="0" u="none" strike="noStrike" cap="none" normalizeH="0" baseline="0" dirty="0">
                <a:ln>
                  <a:noFill/>
                </a:ln>
                <a:solidFill>
                  <a:schemeClr val="bg1"/>
                </a:solidFill>
                <a:effectLst/>
                <a:latin typeface="Google Sans"/>
              </a:rPr>
              <a:t>Subject:   </a:t>
            </a:r>
            <a:r>
              <a:rPr lang="en-US" altLang="en-US" dirty="0">
                <a:solidFill>
                  <a:schemeClr val="bg1"/>
                </a:solidFill>
                <a:latin typeface="Google Sans"/>
              </a:rPr>
              <a:t>A recovery contract has been added to your account.</a:t>
            </a:r>
            <a:endParaRPr kumimoji="0" lang="en-US" altLang="en-US" sz="1800" b="0" i="0" u="none" strike="noStrike" cap="none" normalizeH="0" baseline="0" dirty="0">
              <a:ln>
                <a:noFill/>
              </a:ln>
              <a:solidFill>
                <a:schemeClr val="bg1"/>
              </a:solidFill>
              <a:effectLst/>
              <a:latin typeface="Google Sans"/>
            </a:endParaRPr>
          </a:p>
        </p:txBody>
      </p:sp>
      <p:pic>
        <p:nvPicPr>
          <p:cNvPr id="4" name="Picture 3">
            <a:extLst>
              <a:ext uri="{FF2B5EF4-FFF2-40B4-BE49-F238E27FC236}">
                <a16:creationId xmlns:a16="http://schemas.microsoft.com/office/drawing/2014/main" id="{91B5C4EE-FE6E-E3C6-6F85-9A833F878B7A}"/>
              </a:ext>
            </a:extLst>
          </p:cNvPr>
          <p:cNvPicPr>
            <a:picLocks noChangeAspect="1"/>
          </p:cNvPicPr>
          <p:nvPr/>
        </p:nvPicPr>
        <p:blipFill>
          <a:blip r:embed="rId3"/>
          <a:stretch>
            <a:fillRect/>
          </a:stretch>
        </p:blipFill>
        <p:spPr>
          <a:xfrm>
            <a:off x="817412" y="2692373"/>
            <a:ext cx="8341102" cy="4890291"/>
          </a:xfrm>
          <a:prstGeom prst="rect">
            <a:avLst/>
          </a:prstGeom>
          <a:ln w="38100">
            <a:solidFill>
              <a:schemeClr val="accent1">
                <a:shade val="15000"/>
              </a:schemeClr>
            </a:solidFill>
          </a:ln>
        </p:spPr>
      </p:pic>
      <p:sp>
        <p:nvSpPr>
          <p:cNvPr id="17" name="Rectangle: Rounded Corners 16">
            <a:extLst>
              <a:ext uri="{FF2B5EF4-FFF2-40B4-BE49-F238E27FC236}">
                <a16:creationId xmlns:a16="http://schemas.microsoft.com/office/drawing/2014/main" id="{AC5EFCFF-7DA7-302E-D58C-1AD0B1BDE5AF}"/>
              </a:ext>
            </a:extLst>
          </p:cNvPr>
          <p:cNvSpPr/>
          <p:nvPr/>
        </p:nvSpPr>
        <p:spPr>
          <a:xfrm>
            <a:off x="603908" y="2890485"/>
            <a:ext cx="2072368" cy="52840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D4AA891-AEB5-9B1E-4EEE-CF717B48786B}"/>
              </a:ext>
            </a:extLst>
          </p:cNvPr>
          <p:cNvSpPr/>
          <p:nvPr/>
        </p:nvSpPr>
        <p:spPr>
          <a:xfrm>
            <a:off x="603908" y="5334785"/>
            <a:ext cx="2072368" cy="32930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56BA513-2C93-1201-4946-2FC924B8D3D3}"/>
              </a:ext>
            </a:extLst>
          </p:cNvPr>
          <p:cNvSpPr txBox="1"/>
          <p:nvPr/>
        </p:nvSpPr>
        <p:spPr>
          <a:xfrm>
            <a:off x="4583228" y="3616377"/>
            <a:ext cx="4302332" cy="923330"/>
          </a:xfrm>
          <a:prstGeom prst="rect">
            <a:avLst/>
          </a:prstGeom>
          <a:solidFill>
            <a:srgbClr val="FFFF00"/>
          </a:solidFill>
        </p:spPr>
        <p:txBody>
          <a:bodyPr wrap="none" rtlCol="0">
            <a:spAutoFit/>
          </a:bodyPr>
          <a:lstStyle/>
          <a:p>
            <a:r>
              <a:rPr lang="en-US" dirty="0"/>
              <a:t>Did not ask me to CLICK ON anything.  They </a:t>
            </a:r>
          </a:p>
          <a:p>
            <a:r>
              <a:rPr lang="en-US" dirty="0"/>
              <a:t>Gave me directions to sign onto to my acct</a:t>
            </a:r>
          </a:p>
          <a:p>
            <a:r>
              <a:rPr lang="en-US" dirty="0"/>
              <a:t>Independently (not through a lick).</a:t>
            </a:r>
          </a:p>
        </p:txBody>
      </p:sp>
    </p:spTree>
    <p:extLst>
      <p:ext uri="{BB962C8B-B14F-4D97-AF65-F5344CB8AC3E}">
        <p14:creationId xmlns:p14="http://schemas.microsoft.com/office/powerpoint/2010/main" val="21154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CD76A013-A346-6ABE-AD55-65C4AA072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9342701E-30B6-05EF-E4DF-17A00EC37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4DC5A42-759D-1019-65AA-8ACA06D68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71580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4">
            <a:extLst>
              <a:ext uri="{FF2B5EF4-FFF2-40B4-BE49-F238E27FC236}">
                <a16:creationId xmlns:a16="http://schemas.microsoft.com/office/drawing/2014/main" id="{EADC77D7-F5A5-5076-1D76-91839F3EB84E}"/>
              </a:ext>
              <a:ext uri="{C183D7F6-B498-43B3-948B-1728B52AA6E4}">
                <adec:decorative xmlns:adec="http://schemas.microsoft.com/office/drawing/2017/decorative" val="1"/>
              </a:ext>
            </a:extLst>
          </p:cNvPr>
          <p:cNvSpPr/>
          <p:nvPr/>
        </p:nvSpPr>
        <p:spPr>
          <a:xfrm>
            <a:off x="0" y="1"/>
            <a:ext cx="10058400" cy="2438399"/>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a:endParaRPr lang="it-IT" sz="2800" dirty="0"/>
          </a:p>
        </p:txBody>
      </p:sp>
      <p:sp>
        <p:nvSpPr>
          <p:cNvPr id="14" name="CasellaDiTesto 3">
            <a:extLst>
              <a:ext uri="{FF2B5EF4-FFF2-40B4-BE49-F238E27FC236}">
                <a16:creationId xmlns:a16="http://schemas.microsoft.com/office/drawing/2014/main" id="{04087F4F-F8F5-08E7-2D62-5324FFE22E68}"/>
              </a:ext>
            </a:extLst>
          </p:cNvPr>
          <p:cNvSpPr txBox="1"/>
          <p:nvPr/>
        </p:nvSpPr>
        <p:spPr>
          <a:xfrm>
            <a:off x="319095" y="361097"/>
            <a:ext cx="9420210" cy="733534"/>
          </a:xfrm>
          <a:prstGeom prst="rect">
            <a:avLst/>
          </a:prstGeom>
          <a:noFill/>
        </p:spPr>
        <p:txBody>
          <a:bodyPr wrap="square" rtlCol="0">
            <a:spAutoFit/>
          </a:bodyPr>
          <a:lstStyle/>
          <a:p>
            <a:pPr>
              <a:lnSpc>
                <a:spcPts val="5000"/>
              </a:lnSpc>
            </a:pPr>
            <a:r>
              <a:rPr lang="it-IT" sz="4800" kern="1500" spc="-83" dirty="0">
                <a:solidFill>
                  <a:schemeClr val="bg1"/>
                </a:solidFill>
                <a:latin typeface="Segoe UI Semibold" panose="020B0702040204020203" pitchFamily="34" charset="0"/>
                <a:cs typeface="Segoe UI Semibold" panose="020B0702040204020203" pitchFamily="34" charset="0"/>
              </a:rPr>
              <a:t>Real Life Examples</a:t>
            </a:r>
          </a:p>
        </p:txBody>
      </p:sp>
      <p:sp>
        <p:nvSpPr>
          <p:cNvPr id="16" name="TextBox 15">
            <a:extLst>
              <a:ext uri="{FF2B5EF4-FFF2-40B4-BE49-F238E27FC236}">
                <a16:creationId xmlns:a16="http://schemas.microsoft.com/office/drawing/2014/main" id="{1B9B3173-9614-C284-0A0F-CE83846EC1EA}"/>
              </a:ext>
            </a:extLst>
          </p:cNvPr>
          <p:cNvSpPr txBox="1"/>
          <p:nvPr/>
        </p:nvSpPr>
        <p:spPr>
          <a:xfrm>
            <a:off x="319095" y="1497998"/>
            <a:ext cx="8839419" cy="646331"/>
          </a:xfrm>
          <a:prstGeom prst="rect">
            <a:avLst/>
          </a:prstGeom>
          <a:noFill/>
        </p:spPr>
        <p:txBody>
          <a:bodyPr wrap="square">
            <a:spAutoFit/>
          </a:bodyPr>
          <a:lstStyle/>
          <a:p>
            <a:r>
              <a:rPr lang="it-IT" sz="1800" dirty="0">
                <a:solidFill>
                  <a:schemeClr val="bg1"/>
                </a:solidFill>
              </a:rPr>
              <a:t>Email on </a:t>
            </a:r>
            <a:r>
              <a:rPr lang="it-IT" dirty="0">
                <a:solidFill>
                  <a:schemeClr val="bg1"/>
                </a:solidFill>
              </a:rPr>
              <a:t>Gmail Acct</a:t>
            </a:r>
            <a:r>
              <a:rPr lang="it-IT" sz="1800" dirty="0">
                <a:solidFill>
                  <a:schemeClr val="bg1"/>
                </a:solidFill>
              </a:rPr>
              <a:t> - looks to be </a:t>
            </a:r>
            <a:r>
              <a:rPr lang="it-IT" dirty="0">
                <a:solidFill>
                  <a:schemeClr val="bg1"/>
                </a:solidFill>
              </a:rPr>
              <a:t>something legal (?)</a:t>
            </a:r>
            <a:endParaRPr lang="it-IT" sz="1800" dirty="0">
              <a:solidFill>
                <a:schemeClr val="bg1"/>
              </a:solidFill>
            </a:endParaRPr>
          </a:p>
          <a:p>
            <a:r>
              <a:rPr kumimoji="0" lang="en-US" altLang="en-US" sz="1800" b="0" i="0" u="none" strike="noStrike" cap="none" normalizeH="0" baseline="0" dirty="0">
                <a:ln>
                  <a:noFill/>
                </a:ln>
                <a:solidFill>
                  <a:schemeClr val="bg1"/>
                </a:solidFill>
                <a:effectLst/>
                <a:latin typeface="Google Sans"/>
              </a:rPr>
              <a:t>Subject:   </a:t>
            </a:r>
            <a:r>
              <a:rPr lang="en-US" altLang="en-US" dirty="0">
                <a:solidFill>
                  <a:schemeClr val="bg1"/>
                </a:solidFill>
                <a:latin typeface="Google Sans"/>
              </a:rPr>
              <a:t>W-9 FORM.</a:t>
            </a:r>
            <a:endParaRPr kumimoji="0" lang="en-US" altLang="en-US" sz="1800" b="0" i="0" u="none" strike="noStrike" cap="none" normalizeH="0" baseline="0" dirty="0">
              <a:ln>
                <a:noFill/>
              </a:ln>
              <a:solidFill>
                <a:schemeClr val="bg1"/>
              </a:solidFill>
              <a:effectLst/>
              <a:latin typeface="Google Sans"/>
            </a:endParaRPr>
          </a:p>
        </p:txBody>
      </p:sp>
      <p:pic>
        <p:nvPicPr>
          <p:cNvPr id="3" name="Picture 2">
            <a:extLst>
              <a:ext uri="{FF2B5EF4-FFF2-40B4-BE49-F238E27FC236}">
                <a16:creationId xmlns:a16="http://schemas.microsoft.com/office/drawing/2014/main" id="{F40EF5D5-59B0-AE0B-4EDC-7DFB6EE2DD01}"/>
              </a:ext>
            </a:extLst>
          </p:cNvPr>
          <p:cNvPicPr>
            <a:picLocks noChangeAspect="1"/>
          </p:cNvPicPr>
          <p:nvPr/>
        </p:nvPicPr>
        <p:blipFill>
          <a:blip r:embed="rId3"/>
          <a:stretch>
            <a:fillRect/>
          </a:stretch>
        </p:blipFill>
        <p:spPr>
          <a:xfrm>
            <a:off x="188397" y="2757903"/>
            <a:ext cx="8745488" cy="974648"/>
          </a:xfrm>
          <a:prstGeom prst="rect">
            <a:avLst/>
          </a:prstGeom>
          <a:ln w="38100">
            <a:solidFill>
              <a:srgbClr val="FF0000"/>
            </a:solidFill>
          </a:ln>
        </p:spPr>
      </p:pic>
      <p:pic>
        <p:nvPicPr>
          <p:cNvPr id="7" name="Picture 6">
            <a:extLst>
              <a:ext uri="{FF2B5EF4-FFF2-40B4-BE49-F238E27FC236}">
                <a16:creationId xmlns:a16="http://schemas.microsoft.com/office/drawing/2014/main" id="{9140C9A4-8EFA-4CD3-0E64-3589EBD52E06}"/>
              </a:ext>
            </a:extLst>
          </p:cNvPr>
          <p:cNvPicPr>
            <a:picLocks noChangeAspect="1"/>
          </p:cNvPicPr>
          <p:nvPr/>
        </p:nvPicPr>
        <p:blipFill>
          <a:blip r:embed="rId4"/>
          <a:stretch>
            <a:fillRect/>
          </a:stretch>
        </p:blipFill>
        <p:spPr>
          <a:xfrm>
            <a:off x="1047750" y="3949286"/>
            <a:ext cx="3691421" cy="1642045"/>
          </a:xfrm>
          <a:prstGeom prst="rect">
            <a:avLst/>
          </a:prstGeom>
          <a:ln w="38100">
            <a:solidFill>
              <a:srgbClr val="FF0000"/>
            </a:solidFill>
          </a:ln>
        </p:spPr>
      </p:pic>
      <p:sp>
        <p:nvSpPr>
          <p:cNvPr id="8" name="Arrow: Right 7">
            <a:extLst>
              <a:ext uri="{FF2B5EF4-FFF2-40B4-BE49-F238E27FC236}">
                <a16:creationId xmlns:a16="http://schemas.microsoft.com/office/drawing/2014/main" id="{5EE35B47-1DB4-91DB-6749-1B372446083C}"/>
              </a:ext>
            </a:extLst>
          </p:cNvPr>
          <p:cNvSpPr/>
          <p:nvPr/>
        </p:nvSpPr>
        <p:spPr>
          <a:xfrm rot="14248254">
            <a:off x="1349116" y="3487714"/>
            <a:ext cx="404734" cy="2963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85C8DC9-C2C5-BD1B-34BE-9CFAE405360B}"/>
              </a:ext>
            </a:extLst>
          </p:cNvPr>
          <p:cNvPicPr>
            <a:picLocks noChangeAspect="1"/>
          </p:cNvPicPr>
          <p:nvPr/>
        </p:nvPicPr>
        <p:blipFill>
          <a:blip r:embed="rId5"/>
          <a:stretch>
            <a:fillRect/>
          </a:stretch>
        </p:blipFill>
        <p:spPr>
          <a:xfrm>
            <a:off x="3680057" y="5808066"/>
            <a:ext cx="5643349" cy="1642044"/>
          </a:xfrm>
          <a:prstGeom prst="rect">
            <a:avLst/>
          </a:prstGeom>
          <a:ln w="38100">
            <a:solidFill>
              <a:srgbClr val="FF0000"/>
            </a:solidFill>
          </a:ln>
        </p:spPr>
      </p:pic>
      <p:pic>
        <p:nvPicPr>
          <p:cNvPr id="12" name="Picture 11">
            <a:extLst>
              <a:ext uri="{FF2B5EF4-FFF2-40B4-BE49-F238E27FC236}">
                <a16:creationId xmlns:a16="http://schemas.microsoft.com/office/drawing/2014/main" id="{F29697B0-F0B2-C499-544D-B1482D81ECC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664859" y="6045801"/>
            <a:ext cx="457201" cy="457201"/>
          </a:xfrm>
          <a:prstGeom prst="rect">
            <a:avLst/>
          </a:prstGeom>
        </p:spPr>
      </p:pic>
      <p:sp>
        <p:nvSpPr>
          <p:cNvPr id="15" name="TextBox 14">
            <a:extLst>
              <a:ext uri="{FF2B5EF4-FFF2-40B4-BE49-F238E27FC236}">
                <a16:creationId xmlns:a16="http://schemas.microsoft.com/office/drawing/2014/main" id="{17E27150-29DF-F10D-BC7D-C383C736BD7A}"/>
              </a:ext>
            </a:extLst>
          </p:cNvPr>
          <p:cNvSpPr txBox="1"/>
          <p:nvPr/>
        </p:nvSpPr>
        <p:spPr>
          <a:xfrm>
            <a:off x="2416501" y="6629088"/>
            <a:ext cx="953915" cy="369332"/>
          </a:xfrm>
          <a:prstGeom prst="rect">
            <a:avLst/>
          </a:prstGeom>
          <a:noFill/>
        </p:spPr>
        <p:txBody>
          <a:bodyPr wrap="none" rtlCol="0">
            <a:spAutoFit/>
          </a:bodyPr>
          <a:lstStyle/>
          <a:p>
            <a:r>
              <a:rPr lang="en-US" b="1" dirty="0"/>
              <a:t>Reply -&gt;</a:t>
            </a:r>
          </a:p>
        </p:txBody>
      </p:sp>
      <p:sp>
        <p:nvSpPr>
          <p:cNvPr id="18" name="Rectangle: Rounded Corners 17">
            <a:extLst>
              <a:ext uri="{FF2B5EF4-FFF2-40B4-BE49-F238E27FC236}">
                <a16:creationId xmlns:a16="http://schemas.microsoft.com/office/drawing/2014/main" id="{800026D9-3B8F-ED76-A380-0F3743BD8895}"/>
              </a:ext>
            </a:extLst>
          </p:cNvPr>
          <p:cNvSpPr/>
          <p:nvPr/>
        </p:nvSpPr>
        <p:spPr>
          <a:xfrm>
            <a:off x="4479478" y="3170146"/>
            <a:ext cx="3121471" cy="779140"/>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61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CD76A013-A346-6ABE-AD55-65C4AA072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9342701E-30B6-05EF-E4DF-17A00EC37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4DC5A42-759D-1019-65AA-8ACA06D68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71580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4">
            <a:extLst>
              <a:ext uri="{FF2B5EF4-FFF2-40B4-BE49-F238E27FC236}">
                <a16:creationId xmlns:a16="http://schemas.microsoft.com/office/drawing/2014/main" id="{EADC77D7-F5A5-5076-1D76-91839F3EB84E}"/>
              </a:ext>
              <a:ext uri="{C183D7F6-B498-43B3-948B-1728B52AA6E4}">
                <adec:decorative xmlns:adec="http://schemas.microsoft.com/office/drawing/2017/decorative" val="1"/>
              </a:ext>
            </a:extLst>
          </p:cNvPr>
          <p:cNvSpPr/>
          <p:nvPr/>
        </p:nvSpPr>
        <p:spPr>
          <a:xfrm>
            <a:off x="0" y="1"/>
            <a:ext cx="10058400" cy="2438399"/>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a:endParaRPr lang="it-IT" sz="2800" dirty="0"/>
          </a:p>
        </p:txBody>
      </p:sp>
      <p:sp>
        <p:nvSpPr>
          <p:cNvPr id="14" name="CasellaDiTesto 3">
            <a:extLst>
              <a:ext uri="{FF2B5EF4-FFF2-40B4-BE49-F238E27FC236}">
                <a16:creationId xmlns:a16="http://schemas.microsoft.com/office/drawing/2014/main" id="{04087F4F-F8F5-08E7-2D62-5324FFE22E68}"/>
              </a:ext>
            </a:extLst>
          </p:cNvPr>
          <p:cNvSpPr txBox="1"/>
          <p:nvPr/>
        </p:nvSpPr>
        <p:spPr>
          <a:xfrm>
            <a:off x="319095" y="361097"/>
            <a:ext cx="9420210" cy="733534"/>
          </a:xfrm>
          <a:prstGeom prst="rect">
            <a:avLst/>
          </a:prstGeom>
          <a:noFill/>
        </p:spPr>
        <p:txBody>
          <a:bodyPr wrap="square" rtlCol="0">
            <a:spAutoFit/>
          </a:bodyPr>
          <a:lstStyle/>
          <a:p>
            <a:pPr>
              <a:lnSpc>
                <a:spcPts val="5000"/>
              </a:lnSpc>
            </a:pPr>
            <a:r>
              <a:rPr lang="it-IT" sz="4800" kern="1500" spc="-83" dirty="0">
                <a:solidFill>
                  <a:schemeClr val="bg1"/>
                </a:solidFill>
                <a:latin typeface="Segoe UI Semibold" panose="020B0702040204020203" pitchFamily="34" charset="0"/>
                <a:cs typeface="Segoe UI Semibold" panose="020B0702040204020203" pitchFamily="34" charset="0"/>
              </a:rPr>
              <a:t>Real Life Examples</a:t>
            </a:r>
          </a:p>
        </p:txBody>
      </p:sp>
      <p:sp>
        <p:nvSpPr>
          <p:cNvPr id="16" name="TextBox 15">
            <a:extLst>
              <a:ext uri="{FF2B5EF4-FFF2-40B4-BE49-F238E27FC236}">
                <a16:creationId xmlns:a16="http://schemas.microsoft.com/office/drawing/2014/main" id="{1B9B3173-9614-C284-0A0F-CE83846EC1EA}"/>
              </a:ext>
            </a:extLst>
          </p:cNvPr>
          <p:cNvSpPr txBox="1"/>
          <p:nvPr/>
        </p:nvSpPr>
        <p:spPr>
          <a:xfrm>
            <a:off x="319095" y="1932713"/>
            <a:ext cx="8839419" cy="369332"/>
          </a:xfrm>
          <a:prstGeom prst="rect">
            <a:avLst/>
          </a:prstGeom>
          <a:noFill/>
        </p:spPr>
        <p:txBody>
          <a:bodyPr wrap="square">
            <a:spAutoFit/>
          </a:bodyPr>
          <a:lstStyle/>
          <a:p>
            <a:r>
              <a:rPr lang="it-IT" sz="1800" dirty="0">
                <a:solidFill>
                  <a:schemeClr val="bg1"/>
                </a:solidFill>
              </a:rPr>
              <a:t>Facebook Friend Request -  Oh WOW !!!! I havent spoken to xxxxxx in quite a while</a:t>
            </a:r>
          </a:p>
        </p:txBody>
      </p:sp>
      <p:pic>
        <p:nvPicPr>
          <p:cNvPr id="4" name="Picture 3">
            <a:extLst>
              <a:ext uri="{FF2B5EF4-FFF2-40B4-BE49-F238E27FC236}">
                <a16:creationId xmlns:a16="http://schemas.microsoft.com/office/drawing/2014/main" id="{76631D17-609C-E1A7-F6A2-0FCC5721E581}"/>
              </a:ext>
            </a:extLst>
          </p:cNvPr>
          <p:cNvPicPr>
            <a:picLocks noChangeAspect="1"/>
          </p:cNvPicPr>
          <p:nvPr/>
        </p:nvPicPr>
        <p:blipFill>
          <a:blip r:embed="rId3"/>
          <a:stretch>
            <a:fillRect/>
          </a:stretch>
        </p:blipFill>
        <p:spPr>
          <a:xfrm>
            <a:off x="468996" y="2651588"/>
            <a:ext cx="2472682" cy="4320832"/>
          </a:xfrm>
          <a:prstGeom prst="rect">
            <a:avLst/>
          </a:prstGeom>
          <a:ln w="38100">
            <a:solidFill>
              <a:srgbClr val="0070C0"/>
            </a:solidFill>
          </a:ln>
        </p:spPr>
      </p:pic>
      <p:sp>
        <p:nvSpPr>
          <p:cNvPr id="5" name="TextBox 4">
            <a:extLst>
              <a:ext uri="{FF2B5EF4-FFF2-40B4-BE49-F238E27FC236}">
                <a16:creationId xmlns:a16="http://schemas.microsoft.com/office/drawing/2014/main" id="{8A99AB5E-5468-C3DE-531B-E966C472505A}"/>
              </a:ext>
            </a:extLst>
          </p:cNvPr>
          <p:cNvSpPr txBox="1"/>
          <p:nvPr/>
        </p:nvSpPr>
        <p:spPr>
          <a:xfrm>
            <a:off x="3117956" y="2452572"/>
            <a:ext cx="6471448" cy="2308324"/>
          </a:xfrm>
          <a:prstGeom prst="rect">
            <a:avLst/>
          </a:prstGeom>
          <a:noFill/>
        </p:spPr>
        <p:txBody>
          <a:bodyPr wrap="square" rtlCol="0">
            <a:spAutoFit/>
          </a:bodyPr>
          <a:lstStyle/>
          <a:p>
            <a:r>
              <a:rPr lang="en-US" dirty="0"/>
              <a:t>Before You Click “Confirm” ……..</a:t>
            </a:r>
          </a:p>
          <a:p>
            <a:pPr marL="285750" indent="-285750">
              <a:buFont typeface="Arial" panose="020B0604020202020204" pitchFamily="34" charset="0"/>
              <a:buChar char="•"/>
            </a:pPr>
            <a:r>
              <a:rPr lang="en-US" dirty="0"/>
              <a:t>Is there a picture that you can look at?</a:t>
            </a:r>
          </a:p>
          <a:p>
            <a:pPr marL="285750" indent="-285750">
              <a:buFont typeface="Arial" panose="020B0604020202020204" pitchFamily="34" charset="0"/>
              <a:buChar char="•"/>
            </a:pPr>
            <a:r>
              <a:rPr lang="en-US" dirty="0"/>
              <a:t>Select the picture and look at the profile.  Does it look legit?  Hometown? History?</a:t>
            </a:r>
          </a:p>
          <a:p>
            <a:pPr marL="285750" indent="-285750">
              <a:buFont typeface="Arial" panose="020B0604020202020204" pitchFamily="34" charset="0"/>
              <a:buChar char="•"/>
            </a:pPr>
            <a:r>
              <a:rPr lang="en-US" dirty="0"/>
              <a:t>Look at the pictures in the profile – valid?</a:t>
            </a:r>
          </a:p>
          <a:p>
            <a:pPr marL="285750" indent="-285750">
              <a:buFont typeface="Arial" panose="020B0604020202020204" pitchFamily="34" charset="0"/>
              <a:buChar char="•"/>
            </a:pPr>
            <a:r>
              <a:rPr lang="en-US" dirty="0"/>
              <a:t>When was the account created?  Within 2 months – 2 years?</a:t>
            </a:r>
          </a:p>
          <a:p>
            <a:pPr marL="285750" indent="-285750">
              <a:buFont typeface="Arial" panose="020B0604020202020204" pitchFamily="34" charset="0"/>
              <a:buChar char="•"/>
            </a:pPr>
            <a:r>
              <a:rPr lang="en-US" dirty="0"/>
              <a:t>Consider calling or emailing them to ask if they sent the request.</a:t>
            </a:r>
          </a:p>
          <a:p>
            <a:pPr marL="285750" indent="-285750">
              <a:buFont typeface="Arial" panose="020B0604020202020204" pitchFamily="34" charset="0"/>
              <a:buChar char="•"/>
            </a:pPr>
            <a:r>
              <a:rPr lang="en-US" dirty="0"/>
              <a:t>Aren’t I already friends with </a:t>
            </a:r>
            <a:r>
              <a:rPr lang="en-US" dirty="0" err="1"/>
              <a:t>xxxxxx</a:t>
            </a:r>
            <a:r>
              <a:rPr lang="en-US" dirty="0"/>
              <a:t>?  (check your list)</a:t>
            </a:r>
          </a:p>
        </p:txBody>
      </p:sp>
      <p:sp>
        <p:nvSpPr>
          <p:cNvPr id="6" name="TextBox 5">
            <a:extLst>
              <a:ext uri="{FF2B5EF4-FFF2-40B4-BE49-F238E27FC236}">
                <a16:creationId xmlns:a16="http://schemas.microsoft.com/office/drawing/2014/main" id="{B997501B-E9F3-F52D-3662-FB49AA390945}"/>
              </a:ext>
            </a:extLst>
          </p:cNvPr>
          <p:cNvSpPr txBox="1"/>
          <p:nvPr/>
        </p:nvSpPr>
        <p:spPr>
          <a:xfrm>
            <a:off x="3117956" y="4825980"/>
            <a:ext cx="6471448" cy="2585323"/>
          </a:xfrm>
          <a:prstGeom prst="rect">
            <a:avLst/>
          </a:prstGeom>
          <a:noFill/>
        </p:spPr>
        <p:txBody>
          <a:bodyPr wrap="square" rtlCol="0">
            <a:spAutoFit/>
          </a:bodyPr>
          <a:lstStyle/>
          <a:p>
            <a:r>
              <a:rPr lang="en-US" dirty="0"/>
              <a:t>After You Click “Confirm” …….. (without fully checking)</a:t>
            </a:r>
          </a:p>
          <a:p>
            <a:pPr marL="285750" indent="-285750">
              <a:buFont typeface="Arial" panose="020B0604020202020204" pitchFamily="34" charset="0"/>
              <a:buChar char="•"/>
            </a:pPr>
            <a:r>
              <a:rPr lang="en-US" dirty="0"/>
              <a:t>Do not give out personal information.</a:t>
            </a:r>
          </a:p>
          <a:p>
            <a:pPr marL="285750" indent="-285750">
              <a:buFont typeface="Arial" panose="020B0604020202020204" pitchFamily="34" charset="0"/>
              <a:buChar char="•"/>
            </a:pPr>
            <a:r>
              <a:rPr lang="en-US" dirty="0"/>
              <a:t>Ask maybe how they are doing along with some random incorrect question:</a:t>
            </a:r>
          </a:p>
          <a:p>
            <a:pPr marL="742950" lvl="1" indent="-285750">
              <a:buFont typeface="Arial" panose="020B0604020202020204" pitchFamily="34" charset="0"/>
              <a:buChar char="•"/>
            </a:pPr>
            <a:r>
              <a:rPr lang="en-US" dirty="0"/>
              <a:t>Sorry to hear about MAX – he was a great dog – are you planning to get another?</a:t>
            </a:r>
          </a:p>
          <a:p>
            <a:pPr marL="742950" lvl="1" indent="-285750">
              <a:buFont typeface="Arial" panose="020B0604020202020204" pitchFamily="34" charset="0"/>
              <a:buChar char="•"/>
            </a:pPr>
            <a:r>
              <a:rPr lang="en-US" dirty="0"/>
              <a:t>Or a fictitious spouse:  Gosh, I haven’t seen you and Dianne for like 4 years now – how’s she doing?</a:t>
            </a:r>
          </a:p>
          <a:p>
            <a:pPr marL="742950" lvl="1" indent="-285750">
              <a:buFont typeface="Arial" panose="020B0604020202020204" pitchFamily="34" charset="0"/>
              <a:buChar char="•"/>
            </a:pPr>
            <a:r>
              <a:rPr lang="en-US" dirty="0"/>
              <a:t>They will either avoid the question or respond suspiciously.</a:t>
            </a:r>
          </a:p>
        </p:txBody>
      </p:sp>
      <p:sp>
        <p:nvSpPr>
          <p:cNvPr id="9" name="Rectangle 8">
            <a:extLst>
              <a:ext uri="{FF2B5EF4-FFF2-40B4-BE49-F238E27FC236}">
                <a16:creationId xmlns:a16="http://schemas.microsoft.com/office/drawing/2014/main" id="{007273B9-010D-8B75-7ABD-8E6DFDA3FBEC}"/>
              </a:ext>
            </a:extLst>
          </p:cNvPr>
          <p:cNvSpPr/>
          <p:nvPr/>
        </p:nvSpPr>
        <p:spPr>
          <a:xfrm>
            <a:off x="61239" y="6018073"/>
            <a:ext cx="3288195" cy="1754326"/>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Unfriend Them !!!</a:t>
            </a:r>
          </a:p>
        </p:txBody>
      </p:sp>
    </p:spTree>
    <p:extLst>
      <p:ext uri="{BB962C8B-B14F-4D97-AF65-F5344CB8AC3E}">
        <p14:creationId xmlns:p14="http://schemas.microsoft.com/office/powerpoint/2010/main" val="279879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3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7CC8-0C98-7CA9-F92E-4557B2D5F057}"/>
              </a:ext>
            </a:extLst>
          </p:cNvPr>
          <p:cNvSpPr>
            <a:spLocks noGrp="1"/>
          </p:cNvSpPr>
          <p:nvPr>
            <p:ph type="title"/>
          </p:nvPr>
        </p:nvSpPr>
        <p:spPr>
          <a:xfrm>
            <a:off x="690205" y="1627571"/>
            <a:ext cx="3244096" cy="3014905"/>
          </a:xfrm>
        </p:spPr>
        <p:txBody>
          <a:bodyPr>
            <a:noAutofit/>
          </a:bodyPr>
          <a:lstStyle/>
          <a:p>
            <a:r>
              <a:rPr lang="en-US" sz="1600" i="1" u="sng" dirty="0">
                <a:solidFill>
                  <a:srgbClr val="1F1F1F"/>
                </a:solidFill>
                <a:effectLst/>
                <a:latin typeface="Aptos Narrow" panose="020B0004020202020204" pitchFamily="34" charset="0"/>
              </a:rPr>
              <a:t>Why is Avast showing up in my email?</a:t>
            </a:r>
            <a:br>
              <a:rPr lang="en-US" sz="1600" b="1" i="0" dirty="0">
                <a:solidFill>
                  <a:srgbClr val="1F1F1F"/>
                </a:solidFill>
                <a:effectLst/>
                <a:latin typeface="Aptos Narrow" panose="020B0004020202020204" pitchFamily="34" charset="0"/>
              </a:rPr>
            </a:br>
            <a:br>
              <a:rPr lang="en-US" sz="1600" b="0" i="0" dirty="0">
                <a:solidFill>
                  <a:srgbClr val="202124"/>
                </a:solidFill>
                <a:effectLst/>
                <a:latin typeface="Aptos Narrow" panose="020B0004020202020204" pitchFamily="34" charset="0"/>
              </a:rPr>
            </a:br>
            <a:r>
              <a:rPr lang="en-US" sz="1600" b="0" i="0" dirty="0">
                <a:solidFill>
                  <a:srgbClr val="474747"/>
                </a:solidFill>
                <a:effectLst/>
                <a:latin typeface="Aptos Narrow" panose="020B0004020202020204" pitchFamily="34" charset="0"/>
              </a:rPr>
              <a:t>If you use an email client (such as Microsoft Outlook or Mozilla Thunderbird), </a:t>
            </a:r>
            <a:r>
              <a:rPr lang="en-US" sz="1600" b="0" i="0" dirty="0">
                <a:solidFill>
                  <a:srgbClr val="040C28"/>
                </a:solidFill>
                <a:effectLst/>
                <a:latin typeface="Aptos Narrow" panose="020B0004020202020204" pitchFamily="34" charset="0"/>
              </a:rPr>
              <a:t>Avast Antivirus may include a Virus-free message (previously an email signature) at the bottom of your outgoing emails to let your recipients know that the email has been scanned for malware</a:t>
            </a:r>
            <a:r>
              <a:rPr lang="en-US" sz="1600" b="0" i="0" dirty="0">
                <a:solidFill>
                  <a:srgbClr val="474747"/>
                </a:solidFill>
                <a:effectLst/>
                <a:latin typeface="Aptos Narrow" panose="020B0004020202020204" pitchFamily="34" charset="0"/>
              </a:rPr>
              <a:t>. This setting is enabled by default.</a:t>
            </a:r>
            <a:br>
              <a:rPr lang="en-US" sz="1400" b="0" i="0" dirty="0">
                <a:solidFill>
                  <a:srgbClr val="202124"/>
                </a:solidFill>
                <a:effectLst/>
                <a:latin typeface="Aptos Narrow" panose="020B0004020202020204" pitchFamily="34" charset="0"/>
              </a:rPr>
            </a:br>
            <a:endParaRPr lang="en-US" sz="1400" dirty="0">
              <a:latin typeface="Aptos Narrow" panose="020B0004020202020204" pitchFamily="34" charset="0"/>
            </a:endParaRPr>
          </a:p>
        </p:txBody>
      </p:sp>
      <p:sp>
        <p:nvSpPr>
          <p:cNvPr id="3" name="Content Placeholder 2">
            <a:extLst>
              <a:ext uri="{FF2B5EF4-FFF2-40B4-BE49-F238E27FC236}">
                <a16:creationId xmlns:a16="http://schemas.microsoft.com/office/drawing/2014/main" id="{7463D351-49D1-1DAD-743A-B29F3ECA22AC}"/>
              </a:ext>
            </a:extLst>
          </p:cNvPr>
          <p:cNvSpPr>
            <a:spLocks noGrp="1"/>
          </p:cNvSpPr>
          <p:nvPr>
            <p:ph idx="1"/>
          </p:nvPr>
        </p:nvSpPr>
        <p:spPr>
          <a:xfrm>
            <a:off x="4694218" y="627705"/>
            <a:ext cx="5092065" cy="3014905"/>
          </a:xfrm>
        </p:spPr>
        <p:txBody>
          <a:bodyPr/>
          <a:lstStyle/>
          <a:p>
            <a:r>
              <a:rPr lang="en-US" dirty="0"/>
              <a:t>So even when you believe you’re protected, the scammers are still trying to trick you into doubting, and then taking action.</a:t>
            </a:r>
          </a:p>
        </p:txBody>
      </p:sp>
      <p:sp>
        <p:nvSpPr>
          <p:cNvPr id="4" name="Text Placeholder 3">
            <a:extLst>
              <a:ext uri="{FF2B5EF4-FFF2-40B4-BE49-F238E27FC236}">
                <a16:creationId xmlns:a16="http://schemas.microsoft.com/office/drawing/2014/main" id="{C8D5CE68-235D-BC16-FE6C-FF4B4EC8AE28}"/>
              </a:ext>
            </a:extLst>
          </p:cNvPr>
          <p:cNvSpPr>
            <a:spLocks noGrp="1"/>
          </p:cNvSpPr>
          <p:nvPr>
            <p:ph type="body" sz="half" idx="2"/>
          </p:nvPr>
        </p:nvSpPr>
        <p:spPr>
          <a:xfrm>
            <a:off x="690205" y="4637956"/>
            <a:ext cx="3244096" cy="2514234"/>
          </a:xfrm>
        </p:spPr>
        <p:txBody>
          <a:bodyPr/>
          <a:lstStyle/>
          <a:p>
            <a:pPr algn="l"/>
            <a:r>
              <a:rPr lang="en-US" sz="1600" b="0" i="1" u="sng" dirty="0">
                <a:solidFill>
                  <a:srgbClr val="1F1F1F"/>
                </a:solidFill>
                <a:effectLst/>
                <a:latin typeface="Aptos Narrow" panose="020B0004020202020204" pitchFamily="34" charset="0"/>
              </a:rPr>
              <a:t>What is the fake Avast warning?</a:t>
            </a:r>
            <a:endParaRPr lang="en-US" sz="1600" b="0" i="1" u="sng" dirty="0">
              <a:solidFill>
                <a:srgbClr val="202124"/>
              </a:solidFill>
              <a:effectLst/>
              <a:latin typeface="Aptos Narrow" panose="020B0004020202020204" pitchFamily="34" charset="0"/>
            </a:endParaRPr>
          </a:p>
          <a:p>
            <a:pPr algn="l"/>
            <a:r>
              <a:rPr lang="en-US" sz="1600" b="0" i="0" dirty="0">
                <a:solidFill>
                  <a:srgbClr val="474747"/>
                </a:solidFill>
                <a:effectLst/>
                <a:latin typeface="Aptos Narrow" panose="020B0004020202020204" pitchFamily="34" charset="0"/>
              </a:rPr>
              <a:t>What is the “Avast Your PC Is Infected With 5 Viruses” pop-up? The “Avast Your PC Is Infected With 5 Viruses” alert is </a:t>
            </a:r>
            <a:r>
              <a:rPr lang="en-US" sz="1600" b="0" i="0" dirty="0">
                <a:solidFill>
                  <a:srgbClr val="040C28"/>
                </a:solidFill>
                <a:effectLst/>
                <a:latin typeface="Aptos Narrow" panose="020B0004020202020204" pitchFamily="34" charset="0"/>
              </a:rPr>
              <a:t>a browser-based scam that tries to trick you into thinking that a Avast scan has detected viruses on your device and you need to renew your antivirus subscription to remove them</a:t>
            </a:r>
            <a:r>
              <a:rPr lang="en-US" sz="1600" b="0" i="0" dirty="0">
                <a:solidFill>
                  <a:srgbClr val="474747"/>
                </a:solidFill>
                <a:effectLst/>
                <a:latin typeface="Aptos Narrow" panose="020B0004020202020204" pitchFamily="34" charset="0"/>
              </a:rPr>
              <a:t>.          </a:t>
            </a:r>
            <a:r>
              <a:rPr lang="en-US" sz="1600" b="0" i="0" dirty="0">
                <a:solidFill>
                  <a:srgbClr val="5E5E5E"/>
                </a:solidFill>
                <a:effectLst/>
                <a:latin typeface="Aptos Narrow" panose="020B0004020202020204" pitchFamily="34" charset="0"/>
              </a:rPr>
              <a:t>Feb 19, 2023</a:t>
            </a:r>
            <a:endParaRPr lang="en-US" sz="1600" b="0" i="0" dirty="0">
              <a:solidFill>
                <a:srgbClr val="202124"/>
              </a:solidFill>
              <a:effectLst/>
              <a:latin typeface="Aptos Narrow" panose="020B0004020202020204" pitchFamily="34" charset="0"/>
            </a:endParaRPr>
          </a:p>
          <a:p>
            <a:endParaRPr lang="en-US" dirty="0"/>
          </a:p>
        </p:txBody>
      </p:sp>
      <p:pic>
        <p:nvPicPr>
          <p:cNvPr id="6" name="Picture 5">
            <a:extLst>
              <a:ext uri="{FF2B5EF4-FFF2-40B4-BE49-F238E27FC236}">
                <a16:creationId xmlns:a16="http://schemas.microsoft.com/office/drawing/2014/main" id="{CB1F95CB-BC07-3016-3665-71444C9DA8E2}"/>
              </a:ext>
            </a:extLst>
          </p:cNvPr>
          <p:cNvPicPr>
            <a:picLocks noChangeAspect="1"/>
          </p:cNvPicPr>
          <p:nvPr/>
        </p:nvPicPr>
        <p:blipFill>
          <a:blip r:embed="rId2"/>
          <a:stretch>
            <a:fillRect/>
          </a:stretch>
        </p:blipFill>
        <p:spPr>
          <a:xfrm>
            <a:off x="690205" y="1332617"/>
            <a:ext cx="3244096" cy="589907"/>
          </a:xfrm>
          <a:prstGeom prst="rect">
            <a:avLst/>
          </a:prstGeom>
        </p:spPr>
      </p:pic>
      <p:sp>
        <p:nvSpPr>
          <p:cNvPr id="7" name="Content Placeholder 2">
            <a:extLst>
              <a:ext uri="{FF2B5EF4-FFF2-40B4-BE49-F238E27FC236}">
                <a16:creationId xmlns:a16="http://schemas.microsoft.com/office/drawing/2014/main" id="{B3DC3127-736B-EE63-9A75-721FB47E6FDE}"/>
              </a:ext>
            </a:extLst>
          </p:cNvPr>
          <p:cNvSpPr txBox="1">
            <a:spLocks/>
          </p:cNvSpPr>
          <p:nvPr/>
        </p:nvSpPr>
        <p:spPr>
          <a:xfrm>
            <a:off x="4694218" y="4159771"/>
            <a:ext cx="5092065" cy="3014905"/>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52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308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9pPr>
          </a:lstStyle>
          <a:p>
            <a:r>
              <a:rPr lang="en-US" dirty="0"/>
              <a:t>“Always” go back to your approved source (bank app, web site, device app) to check.  “Never” use a link that someone has sent you.</a:t>
            </a:r>
          </a:p>
        </p:txBody>
      </p:sp>
      <p:pic>
        <p:nvPicPr>
          <p:cNvPr id="8" name="Picture 7">
            <a:extLst>
              <a:ext uri="{FF2B5EF4-FFF2-40B4-BE49-F238E27FC236}">
                <a16:creationId xmlns:a16="http://schemas.microsoft.com/office/drawing/2014/main" id="{C2CC8D12-B342-5DE4-E186-367914271F74}"/>
              </a:ext>
            </a:extLst>
          </p:cNvPr>
          <p:cNvPicPr>
            <a:picLocks noChangeAspect="1"/>
          </p:cNvPicPr>
          <p:nvPr/>
        </p:nvPicPr>
        <p:blipFill>
          <a:blip r:embed="rId3"/>
          <a:stretch>
            <a:fillRect/>
          </a:stretch>
        </p:blipFill>
        <p:spPr>
          <a:xfrm>
            <a:off x="690205" y="442282"/>
            <a:ext cx="2127946" cy="844681"/>
          </a:xfrm>
          <a:prstGeom prst="rect">
            <a:avLst/>
          </a:prstGeom>
        </p:spPr>
      </p:pic>
    </p:spTree>
    <p:extLst>
      <p:ext uri="{BB962C8B-B14F-4D97-AF65-F5344CB8AC3E}">
        <p14:creationId xmlns:p14="http://schemas.microsoft.com/office/powerpoint/2010/main" val="270164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CD76A013-A346-6ABE-AD55-65C4AA072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9342701E-30B6-05EF-E4DF-17A00EC37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7158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4DC5A42-759D-1019-65AA-8ACA06D68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71580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4">
            <a:extLst>
              <a:ext uri="{FF2B5EF4-FFF2-40B4-BE49-F238E27FC236}">
                <a16:creationId xmlns:a16="http://schemas.microsoft.com/office/drawing/2014/main" id="{EADC77D7-F5A5-5076-1D76-91839F3EB84E}"/>
              </a:ext>
              <a:ext uri="{C183D7F6-B498-43B3-948B-1728B52AA6E4}">
                <adec:decorative xmlns:adec="http://schemas.microsoft.com/office/drawing/2017/decorative" val="1"/>
              </a:ext>
            </a:extLst>
          </p:cNvPr>
          <p:cNvSpPr/>
          <p:nvPr/>
        </p:nvSpPr>
        <p:spPr>
          <a:xfrm>
            <a:off x="0" y="1"/>
            <a:ext cx="10058400" cy="2438399"/>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a:endParaRPr lang="it-IT" sz="2800" dirty="0"/>
          </a:p>
        </p:txBody>
      </p:sp>
      <p:sp>
        <p:nvSpPr>
          <p:cNvPr id="14" name="CasellaDiTesto 3">
            <a:extLst>
              <a:ext uri="{FF2B5EF4-FFF2-40B4-BE49-F238E27FC236}">
                <a16:creationId xmlns:a16="http://schemas.microsoft.com/office/drawing/2014/main" id="{04087F4F-F8F5-08E7-2D62-5324FFE22E68}"/>
              </a:ext>
            </a:extLst>
          </p:cNvPr>
          <p:cNvSpPr txBox="1"/>
          <p:nvPr/>
        </p:nvSpPr>
        <p:spPr>
          <a:xfrm>
            <a:off x="319095" y="361097"/>
            <a:ext cx="9420210" cy="733534"/>
          </a:xfrm>
          <a:prstGeom prst="rect">
            <a:avLst/>
          </a:prstGeom>
          <a:noFill/>
        </p:spPr>
        <p:txBody>
          <a:bodyPr wrap="square" rtlCol="0">
            <a:spAutoFit/>
          </a:bodyPr>
          <a:lstStyle/>
          <a:p>
            <a:pPr>
              <a:lnSpc>
                <a:spcPts val="5000"/>
              </a:lnSpc>
            </a:pPr>
            <a:r>
              <a:rPr lang="it-IT" sz="4800" kern="1500" spc="-83" dirty="0">
                <a:solidFill>
                  <a:schemeClr val="bg1"/>
                </a:solidFill>
                <a:latin typeface="Segoe UI Semibold" panose="020B0702040204020203" pitchFamily="34" charset="0"/>
                <a:cs typeface="Segoe UI Semibold" panose="020B0702040204020203" pitchFamily="34" charset="0"/>
              </a:rPr>
              <a:t>Real Life Examples</a:t>
            </a:r>
          </a:p>
        </p:txBody>
      </p:sp>
      <p:sp>
        <p:nvSpPr>
          <p:cNvPr id="16" name="TextBox 15">
            <a:extLst>
              <a:ext uri="{FF2B5EF4-FFF2-40B4-BE49-F238E27FC236}">
                <a16:creationId xmlns:a16="http://schemas.microsoft.com/office/drawing/2014/main" id="{1B9B3173-9614-C284-0A0F-CE83846EC1EA}"/>
              </a:ext>
            </a:extLst>
          </p:cNvPr>
          <p:cNvSpPr txBox="1"/>
          <p:nvPr/>
        </p:nvSpPr>
        <p:spPr>
          <a:xfrm>
            <a:off x="319095" y="1932713"/>
            <a:ext cx="8839419" cy="369332"/>
          </a:xfrm>
          <a:prstGeom prst="rect">
            <a:avLst/>
          </a:prstGeom>
          <a:noFill/>
        </p:spPr>
        <p:txBody>
          <a:bodyPr wrap="square">
            <a:spAutoFit/>
          </a:bodyPr>
          <a:lstStyle/>
          <a:p>
            <a:r>
              <a:rPr lang="it-IT" sz="1800" dirty="0">
                <a:solidFill>
                  <a:schemeClr val="bg1"/>
                </a:solidFill>
              </a:rPr>
              <a:t>Other Scams here in the PHX area – just this year.</a:t>
            </a:r>
          </a:p>
        </p:txBody>
      </p:sp>
      <p:sp>
        <p:nvSpPr>
          <p:cNvPr id="2" name="TextBox 1">
            <a:extLst>
              <a:ext uri="{FF2B5EF4-FFF2-40B4-BE49-F238E27FC236}">
                <a16:creationId xmlns:a16="http://schemas.microsoft.com/office/drawing/2014/main" id="{C68C23E9-7B68-2356-AAFD-30FC2889B2C4}"/>
              </a:ext>
            </a:extLst>
          </p:cNvPr>
          <p:cNvSpPr txBox="1"/>
          <p:nvPr/>
        </p:nvSpPr>
        <p:spPr>
          <a:xfrm>
            <a:off x="319095" y="2470238"/>
            <a:ext cx="9420210" cy="1477328"/>
          </a:xfrm>
          <a:prstGeom prst="rect">
            <a:avLst/>
          </a:prstGeom>
          <a:noFill/>
        </p:spPr>
        <p:txBody>
          <a:bodyPr wrap="square" rtlCol="0">
            <a:spAutoFit/>
          </a:bodyPr>
          <a:lstStyle/>
          <a:p>
            <a:r>
              <a:rPr lang="en-US" b="1" dirty="0"/>
              <a:t>Bank Funds Scam:</a:t>
            </a:r>
            <a:r>
              <a:rPr lang="en-US" dirty="0"/>
              <a:t>  Bank employee called to tell her that her savings acct had been hacked into and $$s removed via a fraudulent charge.  Helped her through moving the remaining $$s to a “temporary holding acct”.   24 </a:t>
            </a:r>
            <a:r>
              <a:rPr lang="en-US" dirty="0" err="1"/>
              <a:t>hr</a:t>
            </a:r>
            <a:r>
              <a:rPr lang="en-US" dirty="0"/>
              <a:t> hold till the account was accessible again.  </a:t>
            </a:r>
          </a:p>
          <a:p>
            <a:r>
              <a:rPr lang="en-US" b="1" dirty="0"/>
              <a:t>Result:</a:t>
            </a:r>
            <a:r>
              <a:rPr lang="en-US" dirty="0"/>
              <a:t>	All $$s went missing and no recourse to retrieve as the “temp” acct was fictitious.</a:t>
            </a:r>
          </a:p>
          <a:p>
            <a:r>
              <a:rPr lang="en-US" b="1" dirty="0"/>
              <a:t>Should Have Done:  ???</a:t>
            </a:r>
          </a:p>
        </p:txBody>
      </p:sp>
      <p:sp>
        <p:nvSpPr>
          <p:cNvPr id="3" name="TextBox 2">
            <a:extLst>
              <a:ext uri="{FF2B5EF4-FFF2-40B4-BE49-F238E27FC236}">
                <a16:creationId xmlns:a16="http://schemas.microsoft.com/office/drawing/2014/main" id="{0FB0D326-1992-9909-6F22-C4B30B7AF343}"/>
              </a:ext>
            </a:extLst>
          </p:cNvPr>
          <p:cNvSpPr txBox="1"/>
          <p:nvPr/>
        </p:nvSpPr>
        <p:spPr>
          <a:xfrm>
            <a:off x="319095" y="4056240"/>
            <a:ext cx="9420210" cy="1477328"/>
          </a:xfrm>
          <a:prstGeom prst="rect">
            <a:avLst/>
          </a:prstGeom>
          <a:noFill/>
        </p:spPr>
        <p:txBody>
          <a:bodyPr wrap="square" rtlCol="0">
            <a:spAutoFit/>
          </a:bodyPr>
          <a:lstStyle/>
          <a:p>
            <a:r>
              <a:rPr lang="en-US" b="1" dirty="0"/>
              <a:t>Grandparent Late Night Call:  </a:t>
            </a:r>
            <a:r>
              <a:rPr lang="en-US" dirty="0"/>
              <a:t>Grandchild called.   Person said  “Gramma”?   Grandparent said a name, and it just went from there.  Caller had them hooked and kept them on the phone to xfer funds.   Middle of the night – they weren’t thinking straight.</a:t>
            </a:r>
          </a:p>
          <a:p>
            <a:r>
              <a:rPr lang="en-US" b="1" dirty="0"/>
              <a:t>Result:</a:t>
            </a:r>
            <a:r>
              <a:rPr lang="en-US" dirty="0"/>
              <a:t>	Large sum of money lost .  </a:t>
            </a:r>
          </a:p>
          <a:p>
            <a:r>
              <a:rPr lang="en-US" b="1" dirty="0"/>
              <a:t>Should Have Done:  ???</a:t>
            </a:r>
          </a:p>
        </p:txBody>
      </p:sp>
      <p:sp>
        <p:nvSpPr>
          <p:cNvPr id="7" name="TextBox 6">
            <a:extLst>
              <a:ext uri="{FF2B5EF4-FFF2-40B4-BE49-F238E27FC236}">
                <a16:creationId xmlns:a16="http://schemas.microsoft.com/office/drawing/2014/main" id="{7AEB4729-FB18-3AF4-DDAE-E4E13C65747A}"/>
              </a:ext>
            </a:extLst>
          </p:cNvPr>
          <p:cNvSpPr txBox="1"/>
          <p:nvPr/>
        </p:nvSpPr>
        <p:spPr>
          <a:xfrm>
            <a:off x="319095" y="6397247"/>
            <a:ext cx="9420210" cy="1200329"/>
          </a:xfrm>
          <a:prstGeom prst="rect">
            <a:avLst/>
          </a:prstGeom>
          <a:noFill/>
        </p:spPr>
        <p:txBody>
          <a:bodyPr wrap="square" rtlCol="0">
            <a:spAutoFit/>
          </a:bodyPr>
          <a:lstStyle/>
          <a:p>
            <a:r>
              <a:rPr lang="en-US" b="1" dirty="0"/>
              <a:t>Callers Can Reproduce “ANY” Phone Number:  </a:t>
            </a:r>
            <a:r>
              <a:rPr lang="en-US" dirty="0"/>
              <a:t>If you have numbers in your contact list (your bank, </a:t>
            </a:r>
            <a:r>
              <a:rPr lang="en-US" dirty="0" err="1"/>
              <a:t>etc</a:t>
            </a:r>
            <a:r>
              <a:rPr lang="en-US" dirty="0"/>
              <a:t>) typically 8xx numbers.  Scammers will use these.  So even though your contact list says “Wells Fargo Support” (contact list)  …… It does not necessarily mean it really is them.</a:t>
            </a:r>
          </a:p>
          <a:p>
            <a:r>
              <a:rPr lang="en-US" b="1" dirty="0"/>
              <a:t>Should Do  ??? </a:t>
            </a:r>
          </a:p>
        </p:txBody>
      </p:sp>
      <p:sp>
        <p:nvSpPr>
          <p:cNvPr id="8" name="TextBox 7">
            <a:extLst>
              <a:ext uri="{FF2B5EF4-FFF2-40B4-BE49-F238E27FC236}">
                <a16:creationId xmlns:a16="http://schemas.microsoft.com/office/drawing/2014/main" id="{49AB55D3-0A6F-6477-086D-0CB0C3D9F5A2}"/>
              </a:ext>
            </a:extLst>
          </p:cNvPr>
          <p:cNvSpPr txBox="1"/>
          <p:nvPr/>
        </p:nvSpPr>
        <p:spPr>
          <a:xfrm>
            <a:off x="319095" y="5642242"/>
            <a:ext cx="9420210" cy="646331"/>
          </a:xfrm>
          <a:prstGeom prst="rect">
            <a:avLst/>
          </a:prstGeom>
          <a:noFill/>
        </p:spPr>
        <p:txBody>
          <a:bodyPr wrap="square" rtlCol="0">
            <a:spAutoFit/>
          </a:bodyPr>
          <a:lstStyle/>
          <a:p>
            <a:r>
              <a:rPr lang="en-US" b="1" dirty="0"/>
              <a:t>Land Title Scam:  </a:t>
            </a:r>
            <a:r>
              <a:rPr lang="en-US" dirty="0"/>
              <a:t>Fraudsters are submitting “change of ownership” forms for land and residences at the titles office.</a:t>
            </a:r>
            <a:endParaRPr lang="en-US" b="1" dirty="0"/>
          </a:p>
        </p:txBody>
      </p:sp>
    </p:spTree>
    <p:extLst>
      <p:ext uri="{BB962C8B-B14F-4D97-AF65-F5344CB8AC3E}">
        <p14:creationId xmlns:p14="http://schemas.microsoft.com/office/powerpoint/2010/main" val="336511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 ways to stay safe online - 2020 update" id="{2A8F8DAB-17D1-4218-86A4-892186A98437}" vid="{CF752E29-56EF-42C3-8AE1-162D9E00FC0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STS_x0020_Hashtags xmlns="34f92d76-972f-40f7-83ba-9ff99395c1e2"/>
    <_ip_UnifiedCompliancePolicyProperties xmlns="http://schemas.microsoft.com/sharepoint/v3" xsi:nil="true"/>
    <MediaServiceKeyPoints xmlns="34f92d76-972f-40f7-83ba-9ff99395c1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960AAC9CB38E4D8644DE30D1FEB539" ma:contentTypeVersion="19" ma:contentTypeDescription="Create a new document." ma:contentTypeScope="" ma:versionID="2bead677cef3b09207ed509027f3cc3e">
  <xsd:schema xmlns:xsd="http://www.w3.org/2001/XMLSchema" xmlns:xs="http://www.w3.org/2001/XMLSchema" xmlns:p="http://schemas.microsoft.com/office/2006/metadata/properties" xmlns:ns1="http://schemas.microsoft.com/sharepoint/v3" xmlns:ns3="3d66f52e-af98-460a-93ca-ddf37d61e5d6" xmlns:ns4="34f92d76-972f-40f7-83ba-9ff99395c1e2" targetNamespace="http://schemas.microsoft.com/office/2006/metadata/properties" ma:root="true" ma:fieldsID="295acc4d4c993f921b621d6233a89d61" ns1:_="" ns3:_="" ns4:_="">
    <xsd:import namespace="http://schemas.microsoft.com/sharepoint/v3"/>
    <xsd:import namespace="3d66f52e-af98-460a-93ca-ddf37d61e5d6"/>
    <xsd:import namespace="34f92d76-972f-40f7-83ba-9ff99395c1e2"/>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_STS_x0020_Hashtags" minOccurs="0"/>
                <xsd:element ref="ns3:_STS_x0020_AppliedHashtags" minOccurs="0"/>
                <xsd:element ref="ns4:MediaServiceAutoTags" minOccurs="0"/>
                <xsd:element ref="ns4:MediaServiceOCR" minOccurs="0"/>
                <xsd:element ref="ns4:MediaServiceLocation" minOccurs="0"/>
                <xsd:element ref="ns4:MediaServiceEventHashCode" minOccurs="0"/>
                <xsd:element ref="ns4:MediaServiceGenerationTime"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66f52e-af98-460a-93ca-ddf37d61e5d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hidden="true" ma:internalName="LastSharedByUser" ma:readOnly="true">
      <xsd:simpleType>
        <xsd:restriction base="dms:Note"/>
      </xsd:simpleType>
    </xsd:element>
    <xsd:element name="LastSharedByTime" ma:index="12" nillable="true" ma:displayName="Last Shared By Time" ma:description="" ma:hidden="true" ma:internalName="LastSharedByTime" ma:readOnly="true">
      <xsd:simpleType>
        <xsd:restriction base="dms:DateTime"/>
      </xsd:simpleType>
    </xsd:element>
    <xsd:element name="_STS_x0020_AppliedHashtags" ma:index="17" nillable="true" ma:displayName="Applied Hashtags" ma:description="" ma:internalName="_STS_x0020_AppliedHashtags" ma:readOnly="true" ma:showField="Titl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f92d76-972f-40f7-83ba-9ff99395c1e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_STS_x0020_Hashtags" ma:index="16" nillable="true" ma:displayName="Hashtags" ma:description="" ma:list="{02514a76-954f-4a58-a108-ce755d61aca7}" ma:internalName="_STS_x0020_Hashtag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description="" ma:internalName="MediaServiceOCR" ma:readOnly="true">
      <xsd:simpleType>
        <xsd:restriction base="dms:Note">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596F9F-BD71-4894-B68F-EE12B0B747D5}">
  <ds:schemaRefs>
    <ds:schemaRef ds:uri="http://schemas.microsoft.com/sharepoint/v3/contenttype/forms"/>
  </ds:schemaRefs>
</ds:datastoreItem>
</file>

<file path=customXml/itemProps2.xml><?xml version="1.0" encoding="utf-8"?>
<ds:datastoreItem xmlns:ds="http://schemas.openxmlformats.org/officeDocument/2006/customXml" ds:itemID="{4B74C58F-4A19-4194-A5AC-1B7A48193F3B}">
  <ds:schemaRefs>
    <ds:schemaRef ds:uri="http://schemas.microsoft.com/office/2006/metadata/properties"/>
    <ds:schemaRef ds:uri="http://schemas.microsoft.com/office/infopath/2007/PartnerControls"/>
    <ds:schemaRef ds:uri="http://schemas.microsoft.com/sharepoint/v3"/>
    <ds:schemaRef ds:uri="34f92d76-972f-40f7-83ba-9ff99395c1e2"/>
  </ds:schemaRefs>
</ds:datastoreItem>
</file>

<file path=customXml/itemProps3.xml><?xml version="1.0" encoding="utf-8"?>
<ds:datastoreItem xmlns:ds="http://schemas.openxmlformats.org/officeDocument/2006/customXml" ds:itemID="{ED8C8AB5-384A-46A7-8A1F-A6A91F154A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d66f52e-af98-460a-93ca-ddf37d61e5d6"/>
    <ds:schemaRef ds:uri="34f92d76-972f-40f7-83ba-9ff99395c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 ways to stay safe online</Template>
  <TotalTime>965</TotalTime>
  <Words>1484</Words>
  <Application>Microsoft Office PowerPoint</Application>
  <PresentationFormat>Custom</PresentationFormat>
  <Paragraphs>125</Paragraphs>
  <Slides>12</Slides>
  <Notes>0</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12</vt:i4>
      </vt:variant>
    </vt:vector>
  </HeadingPairs>
  <TitlesOfParts>
    <vt:vector size="36" baseType="lpstr">
      <vt:lpstr>Yu Gothic UI Semibold</vt:lpstr>
      <vt:lpstr>Algerian</vt:lpstr>
      <vt:lpstr>Aptos Narrow</vt:lpstr>
      <vt:lpstr>Arial</vt:lpstr>
      <vt:lpstr>Bahnschrift</vt:lpstr>
      <vt:lpstr>Bernard MT Condensed</vt:lpstr>
      <vt:lpstr>Broadway</vt:lpstr>
      <vt:lpstr>Calibri</vt:lpstr>
      <vt:lpstr>Calibri Light</vt:lpstr>
      <vt:lpstr>Elephant</vt:lpstr>
      <vt:lpstr>Engravers MT</vt:lpstr>
      <vt:lpstr>Google Sans</vt:lpstr>
      <vt:lpstr>Goudy Stout</vt:lpstr>
      <vt:lpstr>Imprint MT Shadow</vt:lpstr>
      <vt:lpstr>Magneto</vt:lpstr>
      <vt:lpstr>Modern Love</vt:lpstr>
      <vt:lpstr>montserrat</vt:lpstr>
      <vt:lpstr>Old English Text MT</vt:lpstr>
      <vt:lpstr>Rockwell</vt:lpstr>
      <vt:lpstr>Segoe UI Semibold</vt:lpstr>
      <vt:lpstr>Showcard Gothic</vt:lpstr>
      <vt:lpstr>Stencil</vt:lpstr>
      <vt:lpstr>Wide Latin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Avast showing up in my email?  If you use an email client (such as Microsoft Outlook or Mozilla Thunderbird), Avast Antivirus may include a Virus-free message (previously an email signature) at the bottom of your outgoing emails to let your recipients know that the email has been scanned for malware. This setting is enabled by default.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Cooke</dc:creator>
  <cp:lastModifiedBy>Brent Cooke</cp:lastModifiedBy>
  <cp:revision>18</cp:revision>
  <dcterms:created xsi:type="dcterms:W3CDTF">2023-10-16T16:36:00Z</dcterms:created>
  <dcterms:modified xsi:type="dcterms:W3CDTF">2023-10-18T17:50:56Z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0x01010043960AAC9CB38E4D8644DE30D1FEB539</vt:lpwstr>
  </property>
</Properties>
</file>