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8" r:id="rId4"/>
    <p:sldId id="261" r:id="rId5"/>
    <p:sldId id="280" r:id="rId6"/>
    <p:sldId id="262" r:id="rId7"/>
    <p:sldId id="258" r:id="rId8"/>
    <p:sldId id="259" r:id="rId9"/>
    <p:sldId id="263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60E49B-6054-498A-98AF-0F85BED890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AD2E8-A857-4EAC-A150-84C8436D9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79CE-5052-4A73-AFBC-D196343253C1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60903-9050-4A6A-A911-C18C1BD9DA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CEB9D-E7CD-45BD-96FB-D32CD4B76B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E2EF4-888B-4AF4-B1D4-F380D00EC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7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18E10-A3DA-4D19-B18C-6E8467D2103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C0CE-7213-4364-8DC2-D62D460B0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8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59C495-8706-4892-BC8D-F64118BE66EB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8991-F068-4A69-928C-A13D62E15C3A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D90C-F337-4F1A-B39D-37C623B08089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B791-E0BE-4D51-868D-533A87613395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3CD7-FBEB-4940-BE8D-32B9A600B61C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0E15-7B49-430B-A43F-44F3797AB0DA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72906-C59A-49F1-9DDD-0319323CD766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2FBB-F2A9-4AA1-B382-B07676C4D3C1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2378-5E97-49F9-ADF5-7913C3DA929F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E622-DFCA-4DD9-895E-AAC8104519C0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AFA9-B82D-4772-935D-E498DD380257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16D2-70C1-4E62-8BC5-624662C51F3D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F11B-A6F4-4437-8689-02FFA0FCE3F6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B2F1-A417-43B1-9A20-D18497A144A9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2D8E-B31F-4E33-A1BF-19AF22E0F670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DD7D-2057-4CEF-94AF-CAFA6259BAFD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94BE-FE3D-4498-B456-B982367FC102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8B6B0A-B2B9-4D50-8120-042F94570EA3}" type="datetime1">
              <a:rPr lang="en-US" smtClean="0"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9.jpg"/><Relationship Id="rId3" Type="http://schemas.openxmlformats.org/officeDocument/2006/relationships/hyperlink" Target="https://jdorganizer.blogspot.com/2008/02/file-with-style-nine-file-cabinets-to.html" TargetMode="External"/><Relationship Id="rId7" Type="http://schemas.openxmlformats.org/officeDocument/2006/relationships/hyperlink" Target="https://writers.stackexchange.com/questions/28667/how-to-attribute-photos-from-internet-in-book/28668" TargetMode="External"/><Relationship Id="rId12" Type="http://schemas.openxmlformats.org/officeDocument/2006/relationships/hyperlink" Target="https://creativecommons.org/licenses/by-nd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hyperlink" Target="http://www.flickr.com/photos/denverjeffrey/1950409800/" TargetMode="External"/><Relationship Id="rId5" Type="http://schemas.openxmlformats.org/officeDocument/2006/relationships/hyperlink" Target="https://pixabay.com/en/hanging-files-filing-cabinet-1920437/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s://www.comicbookdaily.com/columns/nut-shell/antique-markets/?share=pinterest" TargetMode="External"/><Relationship Id="rId14" Type="http://schemas.openxmlformats.org/officeDocument/2006/relationships/hyperlink" Target="http://org-this.blogspot.com/2016/04/handling-your-paper-files-2-maintenance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18" Type="http://schemas.openxmlformats.org/officeDocument/2006/relationships/hyperlink" Target="https://woikr.com/howto/say-no-to-cluttered-windows-desktops-with-fences/" TargetMode="External"/><Relationship Id="rId3" Type="http://schemas.openxmlformats.org/officeDocument/2006/relationships/hyperlink" Target="http://hongkongphooey.wordpress.com/2009/02/18/first-look-huawei-android-phone/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1.jpg"/><Relationship Id="rId2" Type="http://schemas.openxmlformats.org/officeDocument/2006/relationships/image" Target="../media/image10.jpg"/><Relationship Id="rId16" Type="http://schemas.openxmlformats.org/officeDocument/2006/relationships/hyperlink" Target="http://pngimg.com/download/5900" TargetMode="External"/><Relationship Id="rId20" Type="http://schemas.openxmlformats.org/officeDocument/2006/relationships/hyperlink" Target="http://superuser.com/questions/416077/free-gadget-to-group-desktop-icon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s://pl.m.wikipedia.org/wiki/IPad" TargetMode="External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2.jpg"/><Relationship Id="rId4" Type="http://schemas.openxmlformats.org/officeDocument/2006/relationships/image" Target="../media/image11.jpg"/><Relationship Id="rId9" Type="http://schemas.openxmlformats.org/officeDocument/2006/relationships/image" Target="../media/image15.png"/><Relationship Id="rId14" Type="http://schemas.openxmlformats.org/officeDocument/2006/relationships/hyperlink" Target="https://www.flickr.com/photos/scobleizer/477991125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sci.com/clean-up-computer-desktop/" TargetMode="External"/><Relationship Id="rId2" Type="http://schemas.openxmlformats.org/officeDocument/2006/relationships/hyperlink" Target="https://www.rd.com/article/how-to-organize-computer-desktop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900" TargetMode="External"/><Relationship Id="rId7" Type="http://schemas.openxmlformats.org/officeDocument/2006/relationships/hyperlink" Target="https://pl.m.wikipedia.org/wiki/IPa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g"/><Relationship Id="rId5" Type="http://schemas.openxmlformats.org/officeDocument/2006/relationships/hyperlink" Target="http://hongkongphooey.wordpress.com/2009/02/18/first-look-huawei-android-phone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2B329-5C06-4B0D-825A-0D4DED99F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Mobile Phone, Tablet, </a:t>
            </a:r>
            <a:r>
              <a:rPr lang="en-US" dirty="0" err="1"/>
              <a:t>ipad</a:t>
            </a:r>
            <a:r>
              <a:rPr lang="en-US" dirty="0"/>
              <a:t> &amp; windows Organization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E2622-5AA0-42EC-8F5E-621D408F1C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Treat Your devices like a file cabinet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7F040-4EFB-4BDA-8D96-BB3DF503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EBB05-3B62-4EC5-8079-DA869733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2391-5715-4457-8A0C-E3BBDECA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popular apps (USA)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D71A86-BD71-4431-BF56-7602FF6E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54B537-DEE1-4E5C-9FC2-70ABE70C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9CCA57-F83D-45C5-8B7D-E5EFA2013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30" y="1827289"/>
            <a:ext cx="3729659" cy="347370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AF1EBC-180E-C79E-B2BE-7D7373C5C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55507"/>
              </p:ext>
            </p:extLst>
          </p:nvPr>
        </p:nvGraphicFramePr>
        <p:xfrm>
          <a:off x="6515614" y="1868186"/>
          <a:ext cx="3729660" cy="3473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830">
                  <a:extLst>
                    <a:ext uri="{9D8B030D-6E8A-4147-A177-3AD203B41FA5}">
                      <a16:colId xmlns:a16="http://schemas.microsoft.com/office/drawing/2014/main" val="555893710"/>
                    </a:ext>
                  </a:extLst>
                </a:gridCol>
                <a:gridCol w="1864830">
                  <a:extLst>
                    <a:ext uri="{9D8B030D-6E8A-4147-A177-3AD203B41FA5}">
                      <a16:colId xmlns:a16="http://schemas.microsoft.com/office/drawing/2014/main" val="1186312504"/>
                    </a:ext>
                  </a:extLst>
                </a:gridCol>
              </a:tblGrid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App`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Downloads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95480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Tik Tok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99 million              ( ^+)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526107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Instagram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72 million              ( ^+)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60156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Cash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64 million              ( ^+)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31711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WhatsApp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63 million              ( ^+)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84044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Snapchat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54 million              ( v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560340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Subway Surfers    *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51.4 million           (new)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48170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Roblox    * 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50.9 million           (new)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015646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47 million              (new)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092207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Facebook Messenger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46.3 million           ( v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860343"/>
                  </a:ext>
                </a:extLst>
              </a:tr>
              <a:tr h="315791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latin typeface="Arial" panose="020B0604020202020204" pitchFamily="34" charset="0"/>
                        </a:rPr>
                        <a:t>45.5 million           ( v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09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8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2391-5715-4457-8A0C-E3BBDECA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kind Of apps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D71A86-BD71-4431-BF56-7602FF6E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54B537-DEE1-4E5C-9FC2-70ABE70C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C4986-FA6E-4F3A-811C-6D0D448B000D}"/>
              </a:ext>
            </a:extLst>
          </p:cNvPr>
          <p:cNvSpPr txBox="1"/>
          <p:nvPr/>
        </p:nvSpPr>
        <p:spPr>
          <a:xfrm>
            <a:off x="1440872" y="2151739"/>
            <a:ext cx="8858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most part, people want to be connected.</a:t>
            </a:r>
          </a:p>
          <a:p>
            <a:endParaRPr lang="en-US" dirty="0"/>
          </a:p>
          <a:p>
            <a:r>
              <a:rPr lang="en-US" dirty="0"/>
              <a:t>7 Apps  in 2021 - personal communication</a:t>
            </a:r>
          </a:p>
          <a:p>
            <a:endParaRPr lang="en-US" dirty="0"/>
          </a:p>
          <a:p>
            <a:r>
              <a:rPr lang="en-US" dirty="0"/>
              <a:t>6 Apps in 2022 - personal communication</a:t>
            </a:r>
          </a:p>
          <a:p>
            <a:endParaRPr lang="en-US" dirty="0"/>
          </a:p>
          <a:p>
            <a:r>
              <a:rPr lang="en-US" dirty="0"/>
              <a:t>There are 2.87 million apps available for download on the Google Play Store.  21% of Millennials open an app 50+ times per day. 49% of people open an app 11+ times each day. 70% of all US digital media time comes from mobile apps.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3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2391-5715-4457-8A0C-E3BBDECA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age groups </a:t>
            </a:r>
            <a:r>
              <a:rPr lang="en-US" sz="3600" dirty="0"/>
              <a:t>(google Play store)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FD71A86-BD71-4431-BF56-7602FF6E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54B537-DEE1-4E5C-9FC2-70ABE70C2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6D31F-F4D8-E976-110C-9603B269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8" y="1654864"/>
            <a:ext cx="6114286" cy="35428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3108BF-CFED-7443-EF47-A44BE720A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754" y="1760415"/>
            <a:ext cx="6142857" cy="359047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04705D-89C1-40CD-9CF5-8F159CCF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079" y="1646129"/>
            <a:ext cx="5771429" cy="381904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596A15-F8E3-97F7-3A7F-B6221F591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534" y="310770"/>
            <a:ext cx="3295238" cy="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F0FA-FEC8-3A5E-6A14-239A5C02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Hours Used by Age group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C8155-07D5-FA1E-7E59-BEA9A500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ED96DF-8E8F-5594-68C3-C77780A9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1EE59-8B12-D31C-0B3E-44571BE6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30" y="1593273"/>
            <a:ext cx="6819048" cy="387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2B5C4-F355-460D-BFC4-2A30807AE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42" y="689972"/>
            <a:ext cx="9413654" cy="1080285"/>
          </a:xfrm>
        </p:spPr>
        <p:txBody>
          <a:bodyPr/>
          <a:lstStyle/>
          <a:p>
            <a:pPr algn="ctr"/>
            <a:r>
              <a:rPr lang="en-US" dirty="0"/>
              <a:t>This? </a:t>
            </a:r>
            <a:r>
              <a:rPr lang="en-US" dirty="0">
                <a:solidFill>
                  <a:schemeClr val="tx1"/>
                </a:solidFill>
              </a:rPr>
              <a:t>-or- </a:t>
            </a:r>
            <a:r>
              <a:rPr lang="en-US" dirty="0">
                <a:solidFill>
                  <a:srgbClr val="00B050"/>
                </a:solidFill>
              </a:rPr>
              <a:t>This?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7A989-90DD-4CE0-ABBD-BC5A11E7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BDBE2-314E-45F1-8342-30A7F2BB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86E8C-4B19-49CE-8FA3-6308FA32A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02822" y="956657"/>
            <a:ext cx="1455036" cy="1766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2148C1-62EB-42AC-A520-7B866ED14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83264" y="2861842"/>
            <a:ext cx="2517836" cy="155528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64E3CC0-3AF8-4AF2-8273-5BD071E9E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4931" y="1003956"/>
            <a:ext cx="1253812" cy="1671749"/>
          </a:xfrm>
          <a:prstGeom prst="rect">
            <a:avLst/>
          </a:prstGeom>
        </p:spPr>
      </p:pic>
      <p:sp>
        <p:nvSpPr>
          <p:cNvPr id="54" name="Arrow: Striped Right 53">
            <a:extLst>
              <a:ext uri="{FF2B5EF4-FFF2-40B4-BE49-F238E27FC236}">
                <a16:creationId xmlns:a16="http://schemas.microsoft.com/office/drawing/2014/main" id="{C2B4E875-FB79-4232-BD92-9B062E31A3BD}"/>
              </a:ext>
            </a:extLst>
          </p:cNvPr>
          <p:cNvSpPr/>
          <p:nvPr/>
        </p:nvSpPr>
        <p:spPr>
          <a:xfrm rot="10800000">
            <a:off x="3378045" y="2373470"/>
            <a:ext cx="1770743" cy="6044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Striped Right 54">
            <a:extLst>
              <a:ext uri="{FF2B5EF4-FFF2-40B4-BE49-F238E27FC236}">
                <a16:creationId xmlns:a16="http://schemas.microsoft.com/office/drawing/2014/main" id="{E307DE04-87F7-49C9-9DD0-396AC8E416FB}"/>
              </a:ext>
            </a:extLst>
          </p:cNvPr>
          <p:cNvSpPr/>
          <p:nvPr/>
        </p:nvSpPr>
        <p:spPr>
          <a:xfrm>
            <a:off x="6548780" y="2373471"/>
            <a:ext cx="1770743" cy="604470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13D9BC3-85A3-424F-AD30-35757FECF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186650" y="3941222"/>
            <a:ext cx="1724362" cy="1293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9A1542-6BB2-404B-9961-54B8B5E6AE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44930" y="2933569"/>
            <a:ext cx="2469373" cy="1859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888411-B29B-4548-8CE8-3F051E157229}"/>
              </a:ext>
            </a:extLst>
          </p:cNvPr>
          <p:cNvSpPr txBox="1"/>
          <p:nvPr/>
        </p:nvSpPr>
        <p:spPr>
          <a:xfrm>
            <a:off x="1541790" y="7043112"/>
            <a:ext cx="170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www.flickr.com/photos/denverjeffrey/1950409800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d/3.0/"/>
              </a:rPr>
              <a:t>CC BY-ND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78825F-BA41-4A92-B575-6BB546756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096000" y="3916053"/>
            <a:ext cx="1524447" cy="1318441"/>
          </a:xfrm>
          <a:prstGeom prst="rect">
            <a:avLst/>
          </a:prstGeom>
        </p:spPr>
      </p:pic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8253D019-1FF7-41F6-8AB5-4C5B12FD47D6}"/>
              </a:ext>
            </a:extLst>
          </p:cNvPr>
          <p:cNvSpPr/>
          <p:nvPr/>
        </p:nvSpPr>
        <p:spPr>
          <a:xfrm rot="5400000">
            <a:off x="5432381" y="3126612"/>
            <a:ext cx="901807" cy="604470"/>
          </a:xfrm>
          <a:prstGeom prst="strip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387B008-5036-4388-8D11-80F2D9AB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4855" y="679782"/>
            <a:ext cx="3000777" cy="163961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7A989-90DD-4CE0-ABBD-BC5A11E7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BDBE2-314E-45F1-8342-30A7F2BB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74E677-9927-4BDC-AA7C-7979BE821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5801" y="681421"/>
            <a:ext cx="1537263" cy="19028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9E6C7D-EED1-4517-83F9-04B0F4D6C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107" y="688305"/>
            <a:ext cx="1114286" cy="16952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67A47E-5502-43D3-A033-DA3870B09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6536" y="1047259"/>
            <a:ext cx="1114286" cy="16761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3DB43D8-DA45-4BCA-B1E6-F720B7671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202" y="1400223"/>
            <a:ext cx="1152381" cy="16857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09CF5D3-7BE5-4696-988D-066792FB05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916" y="1712573"/>
            <a:ext cx="1114286" cy="16571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97068B-BBBC-4F91-AAEC-B5865ADE9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9683" y="1103193"/>
            <a:ext cx="1142857" cy="17047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5E2D07-3423-4EE3-BF8B-CA9FE63B45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3116" y="954971"/>
            <a:ext cx="1152381" cy="16952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9BEC358-2CDF-4EEB-80BD-9980B2A6D5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3513" y="1178157"/>
            <a:ext cx="1142857" cy="16761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8AF2826-4D38-453C-9D03-E759745AE2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579147" y="1394512"/>
            <a:ext cx="966731" cy="1450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9FF24-876B-4372-8291-4D842BC594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4636" y="3641256"/>
            <a:ext cx="2532785" cy="1794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382D7E-A897-4CCE-B85C-506A4BFC09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330657" y="3510214"/>
            <a:ext cx="2547334" cy="1920940"/>
          </a:xfrm>
          <a:prstGeom prst="rect">
            <a:avLst/>
          </a:prstGeom>
        </p:spPr>
      </p:pic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B64FF1CC-4746-4CC5-957E-1D6C5B8E73B6}"/>
              </a:ext>
            </a:extLst>
          </p:cNvPr>
          <p:cNvSpPr/>
          <p:nvPr/>
        </p:nvSpPr>
        <p:spPr>
          <a:xfrm>
            <a:off x="3281564" y="2054139"/>
            <a:ext cx="690388" cy="6044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Striped Right 32">
            <a:extLst>
              <a:ext uri="{FF2B5EF4-FFF2-40B4-BE49-F238E27FC236}">
                <a16:creationId xmlns:a16="http://schemas.microsoft.com/office/drawing/2014/main" id="{495165A2-4E33-42F5-9316-0911D9179D08}"/>
              </a:ext>
            </a:extLst>
          </p:cNvPr>
          <p:cNvSpPr/>
          <p:nvPr/>
        </p:nvSpPr>
        <p:spPr>
          <a:xfrm>
            <a:off x="3281564" y="3934135"/>
            <a:ext cx="690388" cy="6044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Striped Right 34">
            <a:extLst>
              <a:ext uri="{FF2B5EF4-FFF2-40B4-BE49-F238E27FC236}">
                <a16:creationId xmlns:a16="http://schemas.microsoft.com/office/drawing/2014/main" id="{F3EAFC60-9F29-47B9-8C34-6CB45B99D4F5}"/>
              </a:ext>
            </a:extLst>
          </p:cNvPr>
          <p:cNvSpPr/>
          <p:nvPr/>
        </p:nvSpPr>
        <p:spPr>
          <a:xfrm>
            <a:off x="7374941" y="3915254"/>
            <a:ext cx="717249" cy="588046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Striped Right 36">
            <a:extLst>
              <a:ext uri="{FF2B5EF4-FFF2-40B4-BE49-F238E27FC236}">
                <a16:creationId xmlns:a16="http://schemas.microsoft.com/office/drawing/2014/main" id="{D24E9126-3D00-430C-A61D-E4E525173710}"/>
              </a:ext>
            </a:extLst>
          </p:cNvPr>
          <p:cNvSpPr/>
          <p:nvPr/>
        </p:nvSpPr>
        <p:spPr>
          <a:xfrm>
            <a:off x="8404134" y="2089520"/>
            <a:ext cx="717249" cy="588046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1A64543-2987-449E-8A6C-B82E584CC8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8698693" y="3541909"/>
            <a:ext cx="2476731" cy="185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4A97-7240-419E-9110-715EFCA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2305"/>
            <a:ext cx="10394707" cy="3193487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Even your trusted</a:t>
            </a:r>
            <a:br>
              <a:rPr lang="en-US" sz="9600" dirty="0"/>
            </a:br>
            <a:r>
              <a:rPr lang="en-US" sz="9600" dirty="0"/>
              <a:t>publisher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B5913-1A06-4748-B950-791FF4503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354" y="4700796"/>
            <a:ext cx="10394707" cy="64104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>
                <a:hlinkClick r:id="rId2"/>
              </a:rPr>
              <a:t>https://www.rd.com/article/how-to-organize-computer-desktop/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https://www.popsci.com/clean-up-computer-desktop/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F5178-5D32-4676-B362-54DA6035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387B1-F5FB-4515-A771-99C4640C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AEB23-1D34-4C42-8021-7C1C1360DF45}"/>
              </a:ext>
            </a:extLst>
          </p:cNvPr>
          <p:cNvSpPr txBox="1"/>
          <p:nvPr/>
        </p:nvSpPr>
        <p:spPr>
          <a:xfrm>
            <a:off x="498354" y="3429000"/>
            <a:ext cx="299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READER’S DIGEST – SAYS …………..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4A1C0-4667-4AC9-B27A-EF504F7CCE75}"/>
              </a:ext>
            </a:extLst>
          </p:cNvPr>
          <p:cNvSpPr txBox="1"/>
          <p:nvPr/>
        </p:nvSpPr>
        <p:spPr>
          <a:xfrm>
            <a:off x="3334060" y="3429000"/>
            <a:ext cx="61395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montserrat" panose="00000500000000000000" pitchFamily="2" charset="0"/>
              </a:rPr>
              <a:t>“Using these pro strategies to organize your home screen could be just the ticket to working faster and smarter.”</a:t>
            </a:r>
          </a:p>
        </p:txBody>
      </p:sp>
    </p:spTree>
    <p:extLst>
      <p:ext uri="{BB962C8B-B14F-4D97-AF65-F5344CB8AC3E}">
        <p14:creationId xmlns:p14="http://schemas.microsoft.com/office/powerpoint/2010/main" val="215660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4A97-7240-419E-9110-715EFCA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02306"/>
            <a:ext cx="10394707" cy="1623464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Search ….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F5178-5D32-4676-B362-54DA6035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387B1-F5FB-4515-A771-99C4640C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AEB23-1D34-4C42-8021-7C1C1360DF45}"/>
              </a:ext>
            </a:extLst>
          </p:cNvPr>
          <p:cNvSpPr txBox="1"/>
          <p:nvPr/>
        </p:nvSpPr>
        <p:spPr>
          <a:xfrm>
            <a:off x="499596" y="1787872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Search :      “readers digest computer organization”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0307E7-9DE5-4DCA-BB56-7FD3DE64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16" y="2219306"/>
            <a:ext cx="6552381" cy="895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65E4F1-4B9B-48D1-A0A1-3DB6E27E1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16" y="3821743"/>
            <a:ext cx="6733333" cy="8952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DADEF4-6FA4-4D4A-A1CC-CB3E35AC37AF}"/>
              </a:ext>
            </a:extLst>
          </p:cNvPr>
          <p:cNvSpPr txBox="1"/>
          <p:nvPr/>
        </p:nvSpPr>
        <p:spPr>
          <a:xfrm>
            <a:off x="498354" y="3312022"/>
            <a:ext cx="53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Search :      “popular science cleanup computer”</a:t>
            </a:r>
          </a:p>
        </p:txBody>
      </p:sp>
    </p:spTree>
    <p:extLst>
      <p:ext uri="{BB962C8B-B14F-4D97-AF65-F5344CB8AC3E}">
        <p14:creationId xmlns:p14="http://schemas.microsoft.com/office/powerpoint/2010/main" val="156049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4A97-7240-419E-9110-715EFCA8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7487"/>
            <a:ext cx="10461170" cy="89719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SO what are these strategies (Tips) ??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262D8-336C-40F8-ABCE-7547F2F4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75C42DE-D92B-4FF8-9866-6A6D84F6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66352-31F6-4BCF-A662-079094850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224684"/>
            <a:ext cx="10394707" cy="415719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Make shortcuts to your files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The golden rule of working on a computer desktop? Never save files directly to the desktop. Instead, be sure to first save files to your “My Documents” folder on your hard </a:t>
            </a:r>
            <a:r>
              <a:rPr lang="en-US" sz="1600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drive</a:t>
            </a:r>
            <a:r>
              <a:rPr lang="en-US" sz="1600" dirty="0">
                <a:solidFill>
                  <a:srgbClr val="444444"/>
                </a:solidFill>
                <a:latin typeface="montserrat" panose="00000500000000000000" pitchFamily="2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44444"/>
                </a:solidFill>
                <a:latin typeface="montserrat" panose="00000500000000000000" pitchFamily="2" charset="0"/>
              </a:rPr>
              <a:t>Or (brent) …. Create desktop folder(s) and drag your desktop files to 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Sort your files into folders (group your apps into categories)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Organize your folders (alphabetic sequencing of your folders/categories)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Color-code your folders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444444"/>
                </a:solidFill>
                <a:effectLst/>
                <a:latin typeface="montserrat" panose="00000500000000000000" pitchFamily="2" charset="0"/>
              </a:rPr>
              <a:t>Don’t let it get cluttered (w10 – icon management: right click on home screen)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i="0" dirty="0">
              <a:solidFill>
                <a:srgbClr val="444444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sz="1600" b="1" dirty="0">
                <a:solidFill>
                  <a:srgbClr val="444444"/>
                </a:solidFill>
                <a:latin typeface="montserrat" panose="00000500000000000000" pitchFamily="2" charset="0"/>
              </a:rPr>
              <a:t>Putting these tips into practice ……….</a:t>
            </a:r>
            <a:endParaRPr lang="en-US" sz="1600" b="1" i="0" dirty="0">
              <a:solidFill>
                <a:srgbClr val="444444"/>
              </a:solidFill>
              <a:effectLst/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i="0" dirty="0">
              <a:solidFill>
                <a:srgbClr val="444444"/>
              </a:solidFill>
              <a:effectLst/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B71126-7F5D-4962-BDDD-4CC86E9F0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66" t="13742" r="15597" b="49620"/>
          <a:stretch/>
        </p:blipFill>
        <p:spPr>
          <a:xfrm>
            <a:off x="9157648" y="4309306"/>
            <a:ext cx="1692322" cy="12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B10B-14B8-49E2-B94E-D72E942B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93486"/>
            <a:ext cx="10396882" cy="1344279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 list of starting </a:t>
            </a:r>
            <a:r>
              <a:rPr lang="en-US"/>
              <a:t>categories meaningful </a:t>
            </a:r>
            <a:r>
              <a:rPr lang="en-US" dirty="0"/>
              <a:t>to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0FB5B-B1F8-4AD2-93BB-E2B970C6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945911"/>
            <a:ext cx="9982199" cy="3692178"/>
          </a:xfrm>
        </p:spPr>
        <p:txBody>
          <a:bodyPr numCol="3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Arizona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Audio visual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Browsers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Entertainment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finances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Games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Health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misc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Music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My recipes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Navigation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Office apps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Personal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Security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Shopping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Social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Sports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taxes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Travel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Utilities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Video chat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Weather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Don’t create a “banking” category – put banks under a different header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781F3-4D00-41FD-91EA-744B3E6B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37575C4-B358-4552-B0EE-084A4FB5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D59C-DCCC-4B60-9F97-6D0AB7048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2337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I create a folder or category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039DF-416E-4423-BE79-DC0678E59B3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85801" y="3391646"/>
            <a:ext cx="3310128" cy="214946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1800" dirty="0"/>
              <a:t>Windows home screen - Right click your mouse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Select “new”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Select  “folder”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New Folder gets created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Right click “new folder”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Select “rename”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Rename your folder and press return –or- enter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6804F-8AE0-4CC8-A94C-485BE2AC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C539BEF-860E-4CF1-AE19-5B9A4C8A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E127E7-B16F-4642-9A0D-7CEF4B8C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065" y="1521923"/>
            <a:ext cx="2532785" cy="17946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32E19C-25E9-4D3E-A608-006FBEF6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55014" y="1556820"/>
            <a:ext cx="3000777" cy="16396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8FFB649-502C-4A62-96A1-AE732B04A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95960" y="1486523"/>
            <a:ext cx="1537263" cy="1902854"/>
          </a:xfrm>
          <a:prstGeom prst="rect">
            <a:avLst/>
          </a:prstGeom>
        </p:spPr>
      </p:pic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CE65D99-FE1E-4D35-97D3-EF31EB50577E}"/>
              </a:ext>
            </a:extLst>
          </p:cNvPr>
          <p:cNvSpPr txBox="1">
            <a:spLocks/>
          </p:cNvSpPr>
          <p:nvPr/>
        </p:nvSpPr>
        <p:spPr>
          <a:xfrm>
            <a:off x="7308569" y="3411774"/>
            <a:ext cx="3557166" cy="1947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/>
              <a:t>Select an app and press it until it begins to jiggle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Drag the app over top of another app and release pressure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The apps will be merged into a group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Select the group and press it until the group jiggles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300" dirty="0"/>
              <a:t>Release pressure and you will be able to rename the group (use capital letters so the group name is easier to read)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D13D91CD-A5CF-47F9-92BB-BAED69B6846F}"/>
              </a:ext>
            </a:extLst>
          </p:cNvPr>
          <p:cNvSpPr txBox="1">
            <a:spLocks/>
          </p:cNvSpPr>
          <p:nvPr/>
        </p:nvSpPr>
        <p:spPr>
          <a:xfrm>
            <a:off x="3605984" y="3389377"/>
            <a:ext cx="2681137" cy="8157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9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/>
              <a:t>MAC 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000" i="0" dirty="0" err="1">
                <a:solidFill>
                  <a:srgbClr val="212529"/>
                </a:solidFill>
                <a:effectLst/>
              </a:rPr>
              <a:t>Ctrl+click</a:t>
            </a:r>
            <a:r>
              <a:rPr lang="en-US" sz="1000" i="0" dirty="0">
                <a:solidFill>
                  <a:srgbClr val="212529"/>
                </a:solidFill>
                <a:effectLst/>
              </a:rPr>
              <a:t> and choose New Folder.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5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35E4A-FCC1-47E2-B0C8-845675C2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03815"/>
            <a:ext cx="10394707" cy="115814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Helpful smart phone/</a:t>
            </a:r>
            <a:r>
              <a:rPr lang="en-US" sz="4800" dirty="0" err="1"/>
              <a:t>ipad</a:t>
            </a:r>
            <a:r>
              <a:rPr lang="en-US" sz="4800" dirty="0"/>
              <a:t>/tablet apps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7D26B4-3631-41D3-9739-EA964F9A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2A2D396-9581-4DB8-B132-09955CC7A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Brent Cooke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0112C-37DD-454A-8550-8258FCBFA0AF}"/>
              </a:ext>
            </a:extLst>
          </p:cNvPr>
          <p:cNvSpPr txBox="1"/>
          <p:nvPr/>
        </p:nvSpPr>
        <p:spPr>
          <a:xfrm>
            <a:off x="517678" y="1166842"/>
            <a:ext cx="107309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Key Ring 			-  Take pictures of those retail cards you have (Fry’s, CVS, Kroger, Lowes,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dirty="0"/>
              <a:t>	Store pics of my auto license plates, vehicle insurance cars,  etc.</a:t>
            </a:r>
          </a:p>
          <a:p>
            <a:r>
              <a:rPr lang="en-US" sz="1600" dirty="0"/>
              <a:t>OOKLA Speed Test 	- Test the speed of your network or your connection. (up/down).</a:t>
            </a:r>
          </a:p>
          <a:p>
            <a:r>
              <a:rPr lang="en-US" sz="1600" dirty="0"/>
              <a:t>Bubble Level 		-  Check  the level/grade of something (no need for a physical level).</a:t>
            </a:r>
          </a:p>
          <a:p>
            <a:r>
              <a:rPr lang="en-US" sz="1600" dirty="0"/>
              <a:t>Files/</a:t>
            </a:r>
            <a:r>
              <a:rPr lang="en-US" sz="1600" dirty="0" err="1"/>
              <a:t>FileMaster</a:t>
            </a:r>
            <a:r>
              <a:rPr lang="en-US" sz="1600" dirty="0"/>
              <a:t>/</a:t>
            </a:r>
            <a:r>
              <a:rPr lang="en-US" sz="1600" dirty="0" err="1"/>
              <a:t>FileManager</a:t>
            </a:r>
            <a:r>
              <a:rPr lang="en-US" sz="1600" dirty="0"/>
              <a:t> - To look for files you downloaded to your  tablet/iPad/iPhone/</a:t>
            </a:r>
            <a:r>
              <a:rPr lang="en-US" sz="1600" dirty="0" err="1"/>
              <a:t>etc</a:t>
            </a:r>
            <a:endParaRPr lang="en-US" sz="1600" dirty="0"/>
          </a:p>
          <a:p>
            <a:r>
              <a:rPr lang="en-US" sz="1600" dirty="0"/>
              <a:t>Google Maps/Waze	- Navigation</a:t>
            </a:r>
          </a:p>
          <a:p>
            <a:r>
              <a:rPr lang="en-US" sz="1600" dirty="0" err="1"/>
              <a:t>SkyView</a:t>
            </a:r>
            <a:r>
              <a:rPr lang="en-US" sz="1600" dirty="0"/>
              <a:t> Lite		- Look at the sky and identify stars, constellations,  planets.</a:t>
            </a:r>
          </a:p>
          <a:p>
            <a:r>
              <a:rPr lang="en-US" sz="1600" dirty="0"/>
              <a:t>Compass 			- Direction finder.</a:t>
            </a:r>
          </a:p>
          <a:p>
            <a:r>
              <a:rPr lang="en-US" sz="1600" dirty="0"/>
              <a:t>AZ Family			- Channel 3 news app.</a:t>
            </a:r>
          </a:p>
          <a:p>
            <a:r>
              <a:rPr lang="en-US" sz="1600" dirty="0"/>
              <a:t>AirVisual			- Air quality for your area.</a:t>
            </a:r>
          </a:p>
          <a:p>
            <a:r>
              <a:rPr lang="en-US" sz="1600" dirty="0" err="1"/>
              <a:t>MesaNow</a:t>
            </a:r>
            <a:r>
              <a:rPr lang="en-US" sz="1600" dirty="0"/>
              <a:t> 			- Mesa Govt related links (events, utility info, recycling, govt  contacts).</a:t>
            </a:r>
          </a:p>
          <a:p>
            <a:r>
              <a:rPr lang="en-US" sz="1600" dirty="0" err="1"/>
              <a:t>OurGroceries</a:t>
            </a:r>
            <a:r>
              <a:rPr lang="en-US" sz="1600" dirty="0"/>
              <a:t>		- Create shopping lists and share (use the same user id and works great).</a:t>
            </a:r>
          </a:p>
          <a:p>
            <a:r>
              <a:rPr lang="en-US" sz="1600" dirty="0" err="1"/>
              <a:t>Wonderground</a:t>
            </a:r>
            <a:r>
              <a:rPr lang="en-US" sz="1600" dirty="0"/>
              <a:t>/The Weather Channel/Weather</a:t>
            </a:r>
          </a:p>
          <a:p>
            <a:r>
              <a:rPr lang="en-US" sz="1600" dirty="0"/>
              <a:t>				- Customize your local weather.  Include additional locations.</a:t>
            </a:r>
          </a:p>
          <a:p>
            <a:r>
              <a:rPr lang="en-US" sz="1600" dirty="0" err="1"/>
              <a:t>Memory&amp;Disk</a:t>
            </a:r>
            <a:r>
              <a:rPr lang="en-US" sz="1600" dirty="0"/>
              <a:t> Scanner	- To clear app memory and speed up your smart phone / tablet / </a:t>
            </a:r>
            <a:r>
              <a:rPr lang="en-US" sz="1600" dirty="0" err="1"/>
              <a:t>ipad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Whatever App you download 1) review the available screens they offer, 2) identify app cost, 3) check user reviews, 4) don’t give </a:t>
            </a:r>
          </a:p>
          <a:p>
            <a:r>
              <a:rPr lang="en-US" sz="1600" dirty="0"/>
              <a:t>personal information for a free app other than an email/password or username/password.</a:t>
            </a:r>
          </a:p>
        </p:txBody>
      </p:sp>
    </p:spTree>
    <p:extLst>
      <p:ext uri="{BB962C8B-B14F-4D97-AF65-F5344CB8AC3E}">
        <p14:creationId xmlns:p14="http://schemas.microsoft.com/office/powerpoint/2010/main" val="8483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4237</TotalTime>
  <Words>896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Impact</vt:lpstr>
      <vt:lpstr>montserrat</vt:lpstr>
      <vt:lpstr>Main Event</vt:lpstr>
      <vt:lpstr>Mobile Phone, Tablet, ipad &amp; windows Organization</vt:lpstr>
      <vt:lpstr>This? -or- This?</vt:lpstr>
      <vt:lpstr>PowerPoint Presentation</vt:lpstr>
      <vt:lpstr>Even your trusted publisher</vt:lpstr>
      <vt:lpstr>Search ….</vt:lpstr>
      <vt:lpstr>SO what are these strategies (Tips) ?? </vt:lpstr>
      <vt:lpstr>Create a list of starting categories meaningful to you</vt:lpstr>
      <vt:lpstr>How do I create a folder or category</vt:lpstr>
      <vt:lpstr>Helpful smart phone/ipad/tablet apps</vt:lpstr>
      <vt:lpstr>Most popular apps (USA)</vt:lpstr>
      <vt:lpstr>What kind Of apps</vt:lpstr>
      <vt:lpstr>What age groups (google Play store)</vt:lpstr>
      <vt:lpstr>Hours Used by Age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Security 101</dc:title>
  <dc:creator>Brent Cooke</dc:creator>
  <cp:lastModifiedBy>Brent Cooke</cp:lastModifiedBy>
  <cp:revision>40</cp:revision>
  <dcterms:created xsi:type="dcterms:W3CDTF">2022-01-20T00:59:55Z</dcterms:created>
  <dcterms:modified xsi:type="dcterms:W3CDTF">2023-11-01T17:45:33Z</dcterms:modified>
</cp:coreProperties>
</file>